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84" r:id="rId3"/>
    <p:sldId id="462" r:id="rId4"/>
    <p:sldId id="512" r:id="rId5"/>
    <p:sldId id="261" r:id="rId6"/>
    <p:sldId id="507" r:id="rId7"/>
    <p:sldId id="508" r:id="rId8"/>
    <p:sldId id="509" r:id="rId9"/>
    <p:sldId id="510" r:id="rId10"/>
    <p:sldId id="504" r:id="rId11"/>
    <p:sldId id="503" r:id="rId12"/>
    <p:sldId id="505" r:id="rId13"/>
    <p:sldId id="506" r:id="rId14"/>
    <p:sldId id="496" r:id="rId15"/>
    <p:sldId id="501" r:id="rId16"/>
    <p:sldId id="474" r:id="rId17"/>
    <p:sldId id="473" r:id="rId18"/>
    <p:sldId id="495" r:id="rId19"/>
    <p:sldId id="492" r:id="rId20"/>
    <p:sldId id="488" r:id="rId21"/>
    <p:sldId id="493" r:id="rId22"/>
    <p:sldId id="487" r:id="rId23"/>
    <p:sldId id="489" r:id="rId24"/>
    <p:sldId id="500" r:id="rId25"/>
    <p:sldId id="499" r:id="rId26"/>
    <p:sldId id="484" r:id="rId27"/>
    <p:sldId id="476" r:id="rId28"/>
    <p:sldId id="511" r:id="rId29"/>
    <p:sldId id="513" r:id="rId30"/>
    <p:sldId id="515" r:id="rId31"/>
    <p:sldId id="526" r:id="rId32"/>
    <p:sldId id="528" r:id="rId33"/>
    <p:sldId id="516" r:id="rId34"/>
    <p:sldId id="517" r:id="rId35"/>
    <p:sldId id="520" r:id="rId36"/>
    <p:sldId id="521" r:id="rId37"/>
    <p:sldId id="522" r:id="rId38"/>
    <p:sldId id="523" r:id="rId39"/>
    <p:sldId id="525" r:id="rId40"/>
    <p:sldId id="529" r:id="rId41"/>
    <p:sldId id="52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43"/>
    <p:restoredTop sz="82640"/>
  </p:normalViewPr>
  <p:slideViewPr>
    <p:cSldViewPr snapToGrid="0" snapToObjects="1">
      <p:cViewPr varScale="1">
        <p:scale>
          <a:sx n="71" d="100"/>
          <a:sy n="71" d="100"/>
        </p:scale>
        <p:origin x="192"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A1DB28-79F7-3E4D-A76D-30FCF425E8D6}" type="doc">
      <dgm:prSet loTypeId="urn:microsoft.com/office/officeart/2008/layout/VerticalCurvedList" loCatId="" qsTypeId="urn:microsoft.com/office/officeart/2005/8/quickstyle/simple1" qsCatId="simple" csTypeId="urn:microsoft.com/office/officeart/2005/8/colors/accent0_1" csCatId="mainScheme" phldr="1"/>
      <dgm:spPr/>
      <dgm:t>
        <a:bodyPr/>
        <a:lstStyle/>
        <a:p>
          <a:endParaRPr lang="en-GB"/>
        </a:p>
      </dgm:t>
    </dgm:pt>
    <dgm:pt modelId="{18CC64A6-93B7-4243-8C95-6960233DE89D}">
      <dgm:prSet phldrT="[Text]" custT="1"/>
      <dgm:spPr>
        <a:ln w="25400">
          <a:solidFill>
            <a:schemeClr val="tx1"/>
          </a:solidFill>
        </a:ln>
      </dgm:spPr>
      <dgm:t>
        <a:bodyPr/>
        <a:lstStyle/>
        <a:p>
          <a:pPr algn="ctr"/>
          <a:endParaRPr lang="en-GB" sz="1800" b="1" dirty="0">
            <a:latin typeface="Palatino" pitchFamily="2" charset="77"/>
            <a:ea typeface="Palatino" pitchFamily="2" charset="77"/>
          </a:endParaRPr>
        </a:p>
        <a:p>
          <a:pPr algn="ctr"/>
          <a:r>
            <a:rPr lang="en-GB" sz="1800" b="1" dirty="0">
              <a:latin typeface="Palatino" pitchFamily="2" charset="77"/>
              <a:ea typeface="Palatino" pitchFamily="2" charset="77"/>
            </a:rPr>
            <a:t>Water solvent</a:t>
          </a:r>
        </a:p>
        <a:p>
          <a:pPr algn="ctr"/>
          <a:r>
            <a:rPr lang="en-GB" sz="1800" b="0" dirty="0">
              <a:latin typeface="Palatino" pitchFamily="2" charset="77"/>
              <a:ea typeface="Palatino" pitchFamily="2" charset="77"/>
            </a:rPr>
            <a:t>Implicit solvent</a:t>
          </a:r>
        </a:p>
        <a:p>
          <a:pPr algn="ctr"/>
          <a:r>
            <a:rPr lang="en-GB" sz="1800" b="0" dirty="0">
              <a:latin typeface="Palatino" pitchFamily="2" charset="77"/>
              <a:ea typeface="Palatino" pitchFamily="2" charset="77"/>
            </a:rPr>
            <a:t>Explicit water molecules (all-atom or coarse-grained force fields)</a:t>
          </a:r>
        </a:p>
        <a:p>
          <a:pPr algn="ctr"/>
          <a:endParaRPr lang="en-GB" sz="1800" b="0" dirty="0">
            <a:latin typeface="Palatino" pitchFamily="2" charset="77"/>
            <a:ea typeface="Palatino" pitchFamily="2" charset="77"/>
          </a:endParaRPr>
        </a:p>
      </dgm:t>
    </dgm:pt>
    <dgm:pt modelId="{B95C788D-95BC-3C44-BEC9-E305C3108D2F}" type="parTrans" cxnId="{CDF0C497-C725-D341-9FC5-F6968D65902D}">
      <dgm:prSet/>
      <dgm:spPr/>
      <dgm:t>
        <a:bodyPr/>
        <a:lstStyle/>
        <a:p>
          <a:endParaRPr lang="en-GB"/>
        </a:p>
      </dgm:t>
    </dgm:pt>
    <dgm:pt modelId="{1F9BCCC0-9477-8C41-8FE2-CE854F2E7B61}" type="sibTrans" cxnId="{CDF0C497-C725-D341-9FC5-F6968D65902D}">
      <dgm:prSet/>
      <dgm:spPr>
        <a:ln>
          <a:solidFill>
            <a:schemeClr val="tx1"/>
          </a:solidFill>
        </a:ln>
      </dgm:spPr>
      <dgm:t>
        <a:bodyPr/>
        <a:lstStyle/>
        <a:p>
          <a:endParaRPr lang="en-GB"/>
        </a:p>
      </dgm:t>
    </dgm:pt>
    <dgm:pt modelId="{1B5A15DB-8809-234B-85F6-5B5BBF8B3088}">
      <dgm:prSet phldrT="[Text]" custT="1"/>
      <dgm:spPr>
        <a:ln w="25400">
          <a:solidFill>
            <a:schemeClr val="tx1"/>
          </a:solidFill>
        </a:ln>
      </dgm:spPr>
      <dgm:t>
        <a:bodyPr/>
        <a:lstStyle/>
        <a:p>
          <a:pPr algn="ctr"/>
          <a:endParaRPr lang="en-GB" sz="1600" b="1" dirty="0">
            <a:latin typeface="Palatino" pitchFamily="2" charset="77"/>
            <a:ea typeface="Palatino" pitchFamily="2" charset="77"/>
          </a:endParaRPr>
        </a:p>
        <a:p>
          <a:pPr algn="ctr"/>
          <a:r>
            <a:rPr lang="en-GB" sz="1600" b="1" dirty="0">
              <a:latin typeface="Palatino" pitchFamily="2" charset="77"/>
              <a:ea typeface="Palatino" pitchFamily="2" charset="77"/>
            </a:rPr>
            <a:t>Ligand</a:t>
          </a:r>
        </a:p>
        <a:p>
          <a:pPr algn="ctr"/>
          <a:r>
            <a:rPr lang="en-GB" sz="1600" dirty="0">
              <a:latin typeface="Palatino" pitchFamily="2" charset="77"/>
              <a:ea typeface="Palatino" pitchFamily="2" charset="77"/>
            </a:rPr>
            <a:t>Quantum mechanics</a:t>
          </a:r>
        </a:p>
        <a:p>
          <a:pPr algn="ctr"/>
          <a:r>
            <a:rPr lang="en-GB" sz="1600" dirty="0">
              <a:latin typeface="Palatino" pitchFamily="2" charset="77"/>
              <a:ea typeface="Palatino" pitchFamily="2" charset="77"/>
            </a:rPr>
            <a:t>All-atom force fields </a:t>
          </a:r>
        </a:p>
        <a:p>
          <a:pPr algn="ctr"/>
          <a:r>
            <a:rPr lang="en-GB" sz="1600" dirty="0">
              <a:latin typeface="Palatino" pitchFamily="2" charset="77"/>
              <a:ea typeface="Palatino" pitchFamily="2" charset="77"/>
            </a:rPr>
            <a:t>Neural network potentials</a:t>
          </a:r>
        </a:p>
        <a:p>
          <a:pPr algn="ctr"/>
          <a:endParaRPr lang="en-GB" sz="1600" dirty="0">
            <a:latin typeface="Palatino" pitchFamily="2" charset="77"/>
            <a:ea typeface="Palatino" pitchFamily="2" charset="77"/>
          </a:endParaRPr>
        </a:p>
      </dgm:t>
    </dgm:pt>
    <dgm:pt modelId="{049D27F8-09C9-9C4E-9DB4-50F177E01865}" type="parTrans" cxnId="{97A09B48-30D9-6E40-BC15-CE6561362757}">
      <dgm:prSet/>
      <dgm:spPr/>
      <dgm:t>
        <a:bodyPr/>
        <a:lstStyle/>
        <a:p>
          <a:endParaRPr lang="en-GB"/>
        </a:p>
      </dgm:t>
    </dgm:pt>
    <dgm:pt modelId="{647B680E-690B-0E4F-BC27-AAE122C125BE}" type="sibTrans" cxnId="{97A09B48-30D9-6E40-BC15-CE6561362757}">
      <dgm:prSet/>
      <dgm:spPr/>
      <dgm:t>
        <a:bodyPr/>
        <a:lstStyle/>
        <a:p>
          <a:endParaRPr lang="en-GB"/>
        </a:p>
      </dgm:t>
    </dgm:pt>
    <dgm:pt modelId="{872B5FB1-67DD-204A-A47A-DC89D2FDAE25}">
      <dgm:prSet phldrT="[Text]"/>
      <dgm:spPr>
        <a:ln w="25400">
          <a:solidFill>
            <a:schemeClr val="tx1"/>
          </a:solidFill>
        </a:ln>
      </dgm:spPr>
      <dgm:t>
        <a:bodyPr/>
        <a:lstStyle/>
        <a:p>
          <a:pPr algn="ctr"/>
          <a:r>
            <a:rPr lang="en-GB" b="1" dirty="0">
              <a:latin typeface="Palatino" pitchFamily="2" charset="77"/>
              <a:ea typeface="Palatino" pitchFamily="2" charset="77"/>
            </a:rPr>
            <a:t>Protein</a:t>
          </a:r>
        </a:p>
        <a:p>
          <a:pPr algn="ctr"/>
          <a:r>
            <a:rPr lang="en-GB" b="0" dirty="0">
              <a:latin typeface="Palatino" pitchFamily="2" charset="77"/>
              <a:ea typeface="Palatino" pitchFamily="2" charset="77"/>
            </a:rPr>
            <a:t>Coarse-grained force fields</a:t>
          </a:r>
        </a:p>
        <a:p>
          <a:pPr algn="ctr"/>
          <a:r>
            <a:rPr lang="en-GB" b="0" dirty="0">
              <a:latin typeface="Palatino" pitchFamily="2" charset="77"/>
              <a:ea typeface="Palatino" pitchFamily="2" charset="77"/>
            </a:rPr>
            <a:t>All-atom force fields</a:t>
          </a:r>
        </a:p>
      </dgm:t>
    </dgm:pt>
    <dgm:pt modelId="{B2BC5F35-E7B4-1041-A41B-701E4EE85592}" type="sibTrans" cxnId="{E2B4D585-4301-CE4D-A9A0-EEDBA8CE421C}">
      <dgm:prSet/>
      <dgm:spPr/>
      <dgm:t>
        <a:bodyPr/>
        <a:lstStyle/>
        <a:p>
          <a:endParaRPr lang="en-GB"/>
        </a:p>
      </dgm:t>
    </dgm:pt>
    <dgm:pt modelId="{B5C619B9-7747-144D-860B-209B77C91394}" type="parTrans" cxnId="{E2B4D585-4301-CE4D-A9A0-EEDBA8CE421C}">
      <dgm:prSet/>
      <dgm:spPr/>
      <dgm:t>
        <a:bodyPr/>
        <a:lstStyle/>
        <a:p>
          <a:endParaRPr lang="en-GB"/>
        </a:p>
      </dgm:t>
    </dgm:pt>
    <dgm:pt modelId="{8A9E0B49-9383-1D43-9C4E-0F624598DD02}" type="pres">
      <dgm:prSet presAssocID="{1DA1DB28-79F7-3E4D-A76D-30FCF425E8D6}" presName="Name0" presStyleCnt="0">
        <dgm:presLayoutVars>
          <dgm:chMax val="7"/>
          <dgm:chPref val="7"/>
          <dgm:dir/>
        </dgm:presLayoutVars>
      </dgm:prSet>
      <dgm:spPr/>
    </dgm:pt>
    <dgm:pt modelId="{6630D1E7-E166-3F48-A12A-031EEC938AEC}" type="pres">
      <dgm:prSet presAssocID="{1DA1DB28-79F7-3E4D-A76D-30FCF425E8D6}" presName="Name1" presStyleCnt="0"/>
      <dgm:spPr/>
    </dgm:pt>
    <dgm:pt modelId="{045A3571-B65B-E240-9F90-909544CEF76C}" type="pres">
      <dgm:prSet presAssocID="{1DA1DB28-79F7-3E4D-A76D-30FCF425E8D6}" presName="cycle" presStyleCnt="0"/>
      <dgm:spPr/>
    </dgm:pt>
    <dgm:pt modelId="{78693EDF-958F-3846-80D6-9CAD21AA5C7A}" type="pres">
      <dgm:prSet presAssocID="{1DA1DB28-79F7-3E4D-A76D-30FCF425E8D6}" presName="srcNode" presStyleLbl="node1" presStyleIdx="0" presStyleCnt="3"/>
      <dgm:spPr/>
    </dgm:pt>
    <dgm:pt modelId="{C465FEEB-58AD-8A4A-903A-70E753EA3476}" type="pres">
      <dgm:prSet presAssocID="{1DA1DB28-79F7-3E4D-A76D-30FCF425E8D6}" presName="conn" presStyleLbl="parChTrans1D2" presStyleIdx="0" presStyleCnt="1"/>
      <dgm:spPr/>
    </dgm:pt>
    <dgm:pt modelId="{C1B0A504-58B1-4F43-AE58-D452CDF67FDC}" type="pres">
      <dgm:prSet presAssocID="{1DA1DB28-79F7-3E4D-A76D-30FCF425E8D6}" presName="extraNode" presStyleLbl="node1" presStyleIdx="0" presStyleCnt="3"/>
      <dgm:spPr/>
    </dgm:pt>
    <dgm:pt modelId="{D978E9B8-CD30-8B4E-82A1-2BAF3CEE4F99}" type="pres">
      <dgm:prSet presAssocID="{1DA1DB28-79F7-3E4D-A76D-30FCF425E8D6}" presName="dstNode" presStyleLbl="node1" presStyleIdx="0" presStyleCnt="3"/>
      <dgm:spPr/>
    </dgm:pt>
    <dgm:pt modelId="{86325A1C-1C9A-0643-8EFA-FEDE0437FE00}" type="pres">
      <dgm:prSet presAssocID="{18CC64A6-93B7-4243-8C95-6960233DE89D}" presName="text_1" presStyleLbl="node1" presStyleIdx="0" presStyleCnt="3" custScaleY="111732">
        <dgm:presLayoutVars>
          <dgm:bulletEnabled val="1"/>
        </dgm:presLayoutVars>
      </dgm:prSet>
      <dgm:spPr/>
    </dgm:pt>
    <dgm:pt modelId="{B8873411-3863-0C40-ABD0-19388E3F7665}" type="pres">
      <dgm:prSet presAssocID="{18CC64A6-93B7-4243-8C95-6960233DE89D}" presName="accent_1" presStyleCnt="0"/>
      <dgm:spPr/>
    </dgm:pt>
    <dgm:pt modelId="{64C56801-7A57-6646-8CC0-145BF317FF05}" type="pres">
      <dgm:prSet presAssocID="{18CC64A6-93B7-4243-8C95-6960233DE89D}" presName="accentRepeatNode" presStyleLbl="solidFgAcc1" presStyleIdx="0" presStyleCnt="3"/>
      <dgm:spPr>
        <a:ln w="25400">
          <a:solidFill>
            <a:schemeClr val="tx1"/>
          </a:solidFill>
        </a:ln>
      </dgm:spPr>
    </dgm:pt>
    <dgm:pt modelId="{7287BC82-782F-F343-AF7E-A02C69E35F69}" type="pres">
      <dgm:prSet presAssocID="{872B5FB1-67DD-204A-A47A-DC89D2FDAE25}" presName="text_2" presStyleLbl="node1" presStyleIdx="1" presStyleCnt="3" custScaleY="99575">
        <dgm:presLayoutVars>
          <dgm:bulletEnabled val="1"/>
        </dgm:presLayoutVars>
      </dgm:prSet>
      <dgm:spPr/>
    </dgm:pt>
    <dgm:pt modelId="{42F35828-8CEA-EF4E-A1B2-2450647432EA}" type="pres">
      <dgm:prSet presAssocID="{872B5FB1-67DD-204A-A47A-DC89D2FDAE25}" presName="accent_2" presStyleCnt="0"/>
      <dgm:spPr/>
    </dgm:pt>
    <dgm:pt modelId="{5391EFFC-2D8E-E74D-A04F-4EE1D1DEBA1A}" type="pres">
      <dgm:prSet presAssocID="{872B5FB1-67DD-204A-A47A-DC89D2FDAE25}" presName="accentRepeatNode" presStyleLbl="solidFgAcc1" presStyleIdx="1" presStyleCnt="3"/>
      <dgm:spPr>
        <a:ln w="25400">
          <a:solidFill>
            <a:schemeClr val="tx1"/>
          </a:solidFill>
        </a:ln>
      </dgm:spPr>
    </dgm:pt>
    <dgm:pt modelId="{AD164029-98AD-BF42-B62C-3031B6043380}" type="pres">
      <dgm:prSet presAssocID="{1B5A15DB-8809-234B-85F6-5B5BBF8B3088}" presName="text_3" presStyleLbl="node1" presStyleIdx="2" presStyleCnt="3" custScaleY="118551">
        <dgm:presLayoutVars>
          <dgm:bulletEnabled val="1"/>
        </dgm:presLayoutVars>
      </dgm:prSet>
      <dgm:spPr/>
    </dgm:pt>
    <dgm:pt modelId="{EDABCD87-AF30-EE43-945B-17219DE82533}" type="pres">
      <dgm:prSet presAssocID="{1B5A15DB-8809-234B-85F6-5B5BBF8B3088}" presName="accent_3" presStyleCnt="0"/>
      <dgm:spPr/>
    </dgm:pt>
    <dgm:pt modelId="{6940122A-C841-4744-A751-B9907DA62A8C}" type="pres">
      <dgm:prSet presAssocID="{1B5A15DB-8809-234B-85F6-5B5BBF8B3088}" presName="accentRepeatNode" presStyleLbl="solidFgAcc1" presStyleIdx="2" presStyleCnt="3"/>
      <dgm:spPr>
        <a:ln w="25400">
          <a:solidFill>
            <a:schemeClr val="tx1"/>
          </a:solidFill>
        </a:ln>
      </dgm:spPr>
    </dgm:pt>
  </dgm:ptLst>
  <dgm:cxnLst>
    <dgm:cxn modelId="{F79E480C-D933-8440-AE54-9871FBA20DE0}" type="presOf" srcId="{1DA1DB28-79F7-3E4D-A76D-30FCF425E8D6}" destId="{8A9E0B49-9383-1D43-9C4E-0F624598DD02}" srcOrd="0" destOrd="0" presId="urn:microsoft.com/office/officeart/2008/layout/VerticalCurvedList"/>
    <dgm:cxn modelId="{B176CA1A-A79B-CE4C-BA5A-28619A930B78}" type="presOf" srcId="{18CC64A6-93B7-4243-8C95-6960233DE89D}" destId="{86325A1C-1C9A-0643-8EFA-FEDE0437FE00}" srcOrd="0" destOrd="0" presId="urn:microsoft.com/office/officeart/2008/layout/VerticalCurvedList"/>
    <dgm:cxn modelId="{97A09B48-30D9-6E40-BC15-CE6561362757}" srcId="{1DA1DB28-79F7-3E4D-A76D-30FCF425E8D6}" destId="{1B5A15DB-8809-234B-85F6-5B5BBF8B3088}" srcOrd="2" destOrd="0" parTransId="{049D27F8-09C9-9C4E-9DB4-50F177E01865}" sibTransId="{647B680E-690B-0E4F-BC27-AAE122C125BE}"/>
    <dgm:cxn modelId="{2239085D-614C-FB47-85F3-B76C73BFAD47}" type="presOf" srcId="{1F9BCCC0-9477-8C41-8FE2-CE854F2E7B61}" destId="{C465FEEB-58AD-8A4A-903A-70E753EA3476}" srcOrd="0" destOrd="0" presId="urn:microsoft.com/office/officeart/2008/layout/VerticalCurvedList"/>
    <dgm:cxn modelId="{774BB16D-078E-ED48-9500-F5898C3315E5}" type="presOf" srcId="{1B5A15DB-8809-234B-85F6-5B5BBF8B3088}" destId="{AD164029-98AD-BF42-B62C-3031B6043380}" srcOrd="0" destOrd="0" presId="urn:microsoft.com/office/officeart/2008/layout/VerticalCurvedList"/>
    <dgm:cxn modelId="{E2B4D585-4301-CE4D-A9A0-EEDBA8CE421C}" srcId="{1DA1DB28-79F7-3E4D-A76D-30FCF425E8D6}" destId="{872B5FB1-67DD-204A-A47A-DC89D2FDAE25}" srcOrd="1" destOrd="0" parTransId="{B5C619B9-7747-144D-860B-209B77C91394}" sibTransId="{B2BC5F35-E7B4-1041-A41B-701E4EE85592}"/>
    <dgm:cxn modelId="{CDF0C497-C725-D341-9FC5-F6968D65902D}" srcId="{1DA1DB28-79F7-3E4D-A76D-30FCF425E8D6}" destId="{18CC64A6-93B7-4243-8C95-6960233DE89D}" srcOrd="0" destOrd="0" parTransId="{B95C788D-95BC-3C44-BEC9-E305C3108D2F}" sibTransId="{1F9BCCC0-9477-8C41-8FE2-CE854F2E7B61}"/>
    <dgm:cxn modelId="{F6E019FB-2A26-9B4B-A98B-D18E8D446229}" type="presOf" srcId="{872B5FB1-67DD-204A-A47A-DC89D2FDAE25}" destId="{7287BC82-782F-F343-AF7E-A02C69E35F69}" srcOrd="0" destOrd="0" presId="urn:microsoft.com/office/officeart/2008/layout/VerticalCurvedList"/>
    <dgm:cxn modelId="{5E580C01-2B87-5447-ABEE-8AC57FCEF366}" type="presParOf" srcId="{8A9E0B49-9383-1D43-9C4E-0F624598DD02}" destId="{6630D1E7-E166-3F48-A12A-031EEC938AEC}" srcOrd="0" destOrd="0" presId="urn:microsoft.com/office/officeart/2008/layout/VerticalCurvedList"/>
    <dgm:cxn modelId="{91CAEB63-560E-5C49-9596-AC6784E51BDE}" type="presParOf" srcId="{6630D1E7-E166-3F48-A12A-031EEC938AEC}" destId="{045A3571-B65B-E240-9F90-909544CEF76C}" srcOrd="0" destOrd="0" presId="urn:microsoft.com/office/officeart/2008/layout/VerticalCurvedList"/>
    <dgm:cxn modelId="{D0DA8385-1499-6F40-A6FD-9941621BFECC}" type="presParOf" srcId="{045A3571-B65B-E240-9F90-909544CEF76C}" destId="{78693EDF-958F-3846-80D6-9CAD21AA5C7A}" srcOrd="0" destOrd="0" presId="urn:microsoft.com/office/officeart/2008/layout/VerticalCurvedList"/>
    <dgm:cxn modelId="{EA05BFD0-718D-5141-969F-520726185F08}" type="presParOf" srcId="{045A3571-B65B-E240-9F90-909544CEF76C}" destId="{C465FEEB-58AD-8A4A-903A-70E753EA3476}" srcOrd="1" destOrd="0" presId="urn:microsoft.com/office/officeart/2008/layout/VerticalCurvedList"/>
    <dgm:cxn modelId="{5697D41D-FF7A-D540-8FE2-6D7310C45137}" type="presParOf" srcId="{045A3571-B65B-E240-9F90-909544CEF76C}" destId="{C1B0A504-58B1-4F43-AE58-D452CDF67FDC}" srcOrd="2" destOrd="0" presId="urn:microsoft.com/office/officeart/2008/layout/VerticalCurvedList"/>
    <dgm:cxn modelId="{0DB64A58-E9BF-5341-ADC7-D161F0627E16}" type="presParOf" srcId="{045A3571-B65B-E240-9F90-909544CEF76C}" destId="{D978E9B8-CD30-8B4E-82A1-2BAF3CEE4F99}" srcOrd="3" destOrd="0" presId="urn:microsoft.com/office/officeart/2008/layout/VerticalCurvedList"/>
    <dgm:cxn modelId="{3841041C-F307-7D4A-BD6F-E36DB8ACCA03}" type="presParOf" srcId="{6630D1E7-E166-3F48-A12A-031EEC938AEC}" destId="{86325A1C-1C9A-0643-8EFA-FEDE0437FE00}" srcOrd="1" destOrd="0" presId="urn:microsoft.com/office/officeart/2008/layout/VerticalCurvedList"/>
    <dgm:cxn modelId="{231B1B61-2D9F-074D-BBA6-1B0CF6494452}" type="presParOf" srcId="{6630D1E7-E166-3F48-A12A-031EEC938AEC}" destId="{B8873411-3863-0C40-ABD0-19388E3F7665}" srcOrd="2" destOrd="0" presId="urn:microsoft.com/office/officeart/2008/layout/VerticalCurvedList"/>
    <dgm:cxn modelId="{242E112B-4B51-F240-86A5-C4376C9FBB89}" type="presParOf" srcId="{B8873411-3863-0C40-ABD0-19388E3F7665}" destId="{64C56801-7A57-6646-8CC0-145BF317FF05}" srcOrd="0" destOrd="0" presId="urn:microsoft.com/office/officeart/2008/layout/VerticalCurvedList"/>
    <dgm:cxn modelId="{C182684B-016B-F14B-95D4-6382C832B25B}" type="presParOf" srcId="{6630D1E7-E166-3F48-A12A-031EEC938AEC}" destId="{7287BC82-782F-F343-AF7E-A02C69E35F69}" srcOrd="3" destOrd="0" presId="urn:microsoft.com/office/officeart/2008/layout/VerticalCurvedList"/>
    <dgm:cxn modelId="{1A5E679B-7364-964E-A9F1-080B373BB6F0}" type="presParOf" srcId="{6630D1E7-E166-3F48-A12A-031EEC938AEC}" destId="{42F35828-8CEA-EF4E-A1B2-2450647432EA}" srcOrd="4" destOrd="0" presId="urn:microsoft.com/office/officeart/2008/layout/VerticalCurvedList"/>
    <dgm:cxn modelId="{EB0D5824-B9B0-FD4F-B176-0BFC7E3ECD1E}" type="presParOf" srcId="{42F35828-8CEA-EF4E-A1B2-2450647432EA}" destId="{5391EFFC-2D8E-E74D-A04F-4EE1D1DEBA1A}" srcOrd="0" destOrd="0" presId="urn:microsoft.com/office/officeart/2008/layout/VerticalCurvedList"/>
    <dgm:cxn modelId="{3AB7CBEE-F4E2-FF46-9112-6EF3FC7DC632}" type="presParOf" srcId="{6630D1E7-E166-3F48-A12A-031EEC938AEC}" destId="{AD164029-98AD-BF42-B62C-3031B6043380}" srcOrd="5" destOrd="0" presId="urn:microsoft.com/office/officeart/2008/layout/VerticalCurvedList"/>
    <dgm:cxn modelId="{167BE0CA-AC0B-CE48-BECB-E768E0DA5AF8}" type="presParOf" srcId="{6630D1E7-E166-3F48-A12A-031EEC938AEC}" destId="{EDABCD87-AF30-EE43-945B-17219DE82533}" srcOrd="6" destOrd="0" presId="urn:microsoft.com/office/officeart/2008/layout/VerticalCurvedList"/>
    <dgm:cxn modelId="{2BB028BA-594F-2D4E-8EFD-4DB7BCED0C26}" type="presParOf" srcId="{EDABCD87-AF30-EE43-945B-17219DE82533}" destId="{6940122A-C841-4744-A751-B9907DA62A8C}" srcOrd="0" destOrd="0" presId="urn:microsoft.com/office/officeart/2008/layout/VerticalCurvedList"/>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5FEEB-58AD-8A4A-903A-70E753EA3476}">
      <dsp:nvSpPr>
        <dsp:cNvPr id="0" name=""/>
        <dsp:cNvSpPr/>
      </dsp:nvSpPr>
      <dsp:spPr>
        <a:xfrm>
          <a:off x="-5416230" y="-829441"/>
          <a:ext cx="6449824" cy="6449824"/>
        </a:xfrm>
        <a:prstGeom prst="blockArc">
          <a:avLst>
            <a:gd name="adj1" fmla="val 18900000"/>
            <a:gd name="adj2" fmla="val 2700000"/>
            <a:gd name="adj3" fmla="val 335"/>
          </a:avLst>
        </a:pr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86325A1C-1C9A-0643-8EFA-FEDE0437FE00}">
      <dsp:nvSpPr>
        <dsp:cNvPr id="0" name=""/>
        <dsp:cNvSpPr/>
      </dsp:nvSpPr>
      <dsp:spPr>
        <a:xfrm>
          <a:off x="664982" y="422886"/>
          <a:ext cx="7550018" cy="1070602"/>
        </a:xfrm>
        <a:prstGeom prst="rect">
          <a:avLst/>
        </a:prstGeom>
        <a:solidFill>
          <a:schemeClr val="lt1">
            <a:hueOff val="0"/>
            <a:satOff val="0"/>
            <a:lumOff val="0"/>
            <a:alphaOff val="0"/>
          </a:schemeClr>
        </a:solidFill>
        <a:ln w="254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562" tIns="45720" rIns="45720" bIns="45720" numCol="1" spcCol="1270" anchor="ctr" anchorCtr="0">
          <a:noAutofit/>
        </a:bodyPr>
        <a:lstStyle/>
        <a:p>
          <a:pPr marL="0" lvl="0" indent="0" algn="ctr" defTabSz="800100">
            <a:lnSpc>
              <a:spcPct val="90000"/>
            </a:lnSpc>
            <a:spcBef>
              <a:spcPct val="0"/>
            </a:spcBef>
            <a:spcAft>
              <a:spcPct val="35000"/>
            </a:spcAft>
            <a:buNone/>
          </a:pPr>
          <a:endParaRPr lang="en-GB" sz="1800" b="1" kern="1200" dirty="0">
            <a:latin typeface="Palatino" pitchFamily="2" charset="77"/>
            <a:ea typeface="Palatino" pitchFamily="2" charset="77"/>
          </a:endParaRPr>
        </a:p>
        <a:p>
          <a:pPr marL="0" lvl="0" indent="0" algn="ctr" defTabSz="800100">
            <a:lnSpc>
              <a:spcPct val="90000"/>
            </a:lnSpc>
            <a:spcBef>
              <a:spcPct val="0"/>
            </a:spcBef>
            <a:spcAft>
              <a:spcPct val="35000"/>
            </a:spcAft>
            <a:buNone/>
          </a:pPr>
          <a:r>
            <a:rPr lang="en-GB" sz="1800" b="1" kern="1200" dirty="0">
              <a:latin typeface="Palatino" pitchFamily="2" charset="77"/>
              <a:ea typeface="Palatino" pitchFamily="2" charset="77"/>
            </a:rPr>
            <a:t>Water solvent</a:t>
          </a:r>
        </a:p>
        <a:p>
          <a:pPr marL="0" lvl="0" indent="0" algn="ctr" defTabSz="800100">
            <a:lnSpc>
              <a:spcPct val="90000"/>
            </a:lnSpc>
            <a:spcBef>
              <a:spcPct val="0"/>
            </a:spcBef>
            <a:spcAft>
              <a:spcPct val="35000"/>
            </a:spcAft>
            <a:buNone/>
          </a:pPr>
          <a:r>
            <a:rPr lang="en-GB" sz="1800" b="0" kern="1200" dirty="0">
              <a:latin typeface="Palatino" pitchFamily="2" charset="77"/>
              <a:ea typeface="Palatino" pitchFamily="2" charset="77"/>
            </a:rPr>
            <a:t>Implicit solvent</a:t>
          </a:r>
        </a:p>
        <a:p>
          <a:pPr marL="0" lvl="0" indent="0" algn="ctr" defTabSz="800100">
            <a:lnSpc>
              <a:spcPct val="90000"/>
            </a:lnSpc>
            <a:spcBef>
              <a:spcPct val="0"/>
            </a:spcBef>
            <a:spcAft>
              <a:spcPct val="35000"/>
            </a:spcAft>
            <a:buNone/>
          </a:pPr>
          <a:r>
            <a:rPr lang="en-GB" sz="1800" b="0" kern="1200" dirty="0">
              <a:latin typeface="Palatino" pitchFamily="2" charset="77"/>
              <a:ea typeface="Palatino" pitchFamily="2" charset="77"/>
            </a:rPr>
            <a:t>Explicit water molecules (all-atom or coarse-grained force fields)</a:t>
          </a:r>
        </a:p>
        <a:p>
          <a:pPr marL="0" lvl="0" indent="0" algn="ctr" defTabSz="800100">
            <a:lnSpc>
              <a:spcPct val="90000"/>
            </a:lnSpc>
            <a:spcBef>
              <a:spcPct val="0"/>
            </a:spcBef>
            <a:spcAft>
              <a:spcPct val="35000"/>
            </a:spcAft>
            <a:buNone/>
          </a:pPr>
          <a:endParaRPr lang="en-GB" sz="1800" b="0" kern="1200" dirty="0">
            <a:latin typeface="Palatino" pitchFamily="2" charset="77"/>
            <a:ea typeface="Palatino" pitchFamily="2" charset="77"/>
          </a:endParaRPr>
        </a:p>
      </dsp:txBody>
      <dsp:txXfrm>
        <a:off x="664982" y="422886"/>
        <a:ext cx="7550018" cy="1070602"/>
      </dsp:txXfrm>
    </dsp:sp>
    <dsp:sp modelId="{64C56801-7A57-6646-8CC0-145BF317FF05}">
      <dsp:nvSpPr>
        <dsp:cNvPr id="0" name=""/>
        <dsp:cNvSpPr/>
      </dsp:nvSpPr>
      <dsp:spPr>
        <a:xfrm>
          <a:off x="66114" y="359320"/>
          <a:ext cx="1197735" cy="1197735"/>
        </a:xfrm>
        <a:prstGeom prst="ellipse">
          <a:avLst/>
        </a:prstGeom>
        <a:solidFill>
          <a:schemeClr val="lt1">
            <a:hueOff val="0"/>
            <a:satOff val="0"/>
            <a:lumOff val="0"/>
            <a:alphaOff val="0"/>
          </a:schemeClr>
        </a:solidFill>
        <a:ln w="254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7287BC82-782F-F343-AF7E-A02C69E35F69}">
      <dsp:nvSpPr>
        <dsp:cNvPr id="0" name=""/>
        <dsp:cNvSpPr/>
      </dsp:nvSpPr>
      <dsp:spPr>
        <a:xfrm>
          <a:off x="1013284" y="1918412"/>
          <a:ext cx="7201716" cy="954115"/>
        </a:xfrm>
        <a:prstGeom prst="rect">
          <a:avLst/>
        </a:prstGeom>
        <a:solidFill>
          <a:schemeClr val="lt1">
            <a:hueOff val="0"/>
            <a:satOff val="0"/>
            <a:lumOff val="0"/>
            <a:alphaOff val="0"/>
          </a:schemeClr>
        </a:solidFill>
        <a:ln w="254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562"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b="1" kern="1200" dirty="0">
              <a:latin typeface="Palatino" pitchFamily="2" charset="77"/>
              <a:ea typeface="Palatino" pitchFamily="2" charset="77"/>
            </a:rPr>
            <a:t>Protein</a:t>
          </a:r>
        </a:p>
        <a:p>
          <a:pPr marL="0" lvl="0" indent="0" algn="ctr" defTabSz="800100">
            <a:lnSpc>
              <a:spcPct val="90000"/>
            </a:lnSpc>
            <a:spcBef>
              <a:spcPct val="0"/>
            </a:spcBef>
            <a:spcAft>
              <a:spcPct val="35000"/>
            </a:spcAft>
            <a:buNone/>
          </a:pPr>
          <a:r>
            <a:rPr lang="en-GB" sz="1800" b="0" kern="1200" dirty="0">
              <a:latin typeface="Palatino" pitchFamily="2" charset="77"/>
              <a:ea typeface="Palatino" pitchFamily="2" charset="77"/>
            </a:rPr>
            <a:t>Coarse-grained force fields</a:t>
          </a:r>
        </a:p>
        <a:p>
          <a:pPr marL="0" lvl="0" indent="0" algn="ctr" defTabSz="800100">
            <a:lnSpc>
              <a:spcPct val="90000"/>
            </a:lnSpc>
            <a:spcBef>
              <a:spcPct val="0"/>
            </a:spcBef>
            <a:spcAft>
              <a:spcPct val="35000"/>
            </a:spcAft>
            <a:buNone/>
          </a:pPr>
          <a:r>
            <a:rPr lang="en-GB" sz="1800" b="0" kern="1200" dirty="0">
              <a:latin typeface="Palatino" pitchFamily="2" charset="77"/>
              <a:ea typeface="Palatino" pitchFamily="2" charset="77"/>
            </a:rPr>
            <a:t>All-atom force fields</a:t>
          </a:r>
        </a:p>
      </dsp:txBody>
      <dsp:txXfrm>
        <a:off x="1013284" y="1918412"/>
        <a:ext cx="7201716" cy="954115"/>
      </dsp:txXfrm>
    </dsp:sp>
    <dsp:sp modelId="{5391EFFC-2D8E-E74D-A04F-4EE1D1DEBA1A}">
      <dsp:nvSpPr>
        <dsp:cNvPr id="0" name=""/>
        <dsp:cNvSpPr/>
      </dsp:nvSpPr>
      <dsp:spPr>
        <a:xfrm>
          <a:off x="414416" y="1796602"/>
          <a:ext cx="1197735" cy="1197735"/>
        </a:xfrm>
        <a:prstGeom prst="ellipse">
          <a:avLst/>
        </a:prstGeom>
        <a:solidFill>
          <a:schemeClr val="lt1">
            <a:hueOff val="0"/>
            <a:satOff val="0"/>
            <a:lumOff val="0"/>
            <a:alphaOff val="0"/>
          </a:schemeClr>
        </a:solidFill>
        <a:ln w="254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AD164029-98AD-BF42-B62C-3031B6043380}">
      <dsp:nvSpPr>
        <dsp:cNvPr id="0" name=""/>
        <dsp:cNvSpPr/>
      </dsp:nvSpPr>
      <dsp:spPr>
        <a:xfrm>
          <a:off x="664982" y="3264781"/>
          <a:ext cx="7550018" cy="1135941"/>
        </a:xfrm>
        <a:prstGeom prst="rect">
          <a:avLst/>
        </a:prstGeom>
        <a:solidFill>
          <a:schemeClr val="lt1">
            <a:hueOff val="0"/>
            <a:satOff val="0"/>
            <a:lumOff val="0"/>
            <a:alphaOff val="0"/>
          </a:schemeClr>
        </a:solidFill>
        <a:ln w="254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562" tIns="40640" rIns="40640" bIns="40640" numCol="1" spcCol="1270" anchor="ctr" anchorCtr="0">
          <a:noAutofit/>
        </a:bodyPr>
        <a:lstStyle/>
        <a:p>
          <a:pPr marL="0" lvl="0" indent="0" algn="ctr" defTabSz="711200">
            <a:lnSpc>
              <a:spcPct val="90000"/>
            </a:lnSpc>
            <a:spcBef>
              <a:spcPct val="0"/>
            </a:spcBef>
            <a:spcAft>
              <a:spcPct val="35000"/>
            </a:spcAft>
            <a:buNone/>
          </a:pPr>
          <a:endParaRPr lang="en-GB" sz="1600" b="1" kern="1200" dirty="0">
            <a:latin typeface="Palatino" pitchFamily="2" charset="77"/>
            <a:ea typeface="Palatino" pitchFamily="2" charset="77"/>
          </a:endParaRPr>
        </a:p>
        <a:p>
          <a:pPr marL="0" lvl="0" indent="0" algn="ctr" defTabSz="711200">
            <a:lnSpc>
              <a:spcPct val="90000"/>
            </a:lnSpc>
            <a:spcBef>
              <a:spcPct val="0"/>
            </a:spcBef>
            <a:spcAft>
              <a:spcPct val="35000"/>
            </a:spcAft>
            <a:buNone/>
          </a:pPr>
          <a:r>
            <a:rPr lang="en-GB" sz="1600" b="1" kern="1200" dirty="0">
              <a:latin typeface="Palatino" pitchFamily="2" charset="77"/>
              <a:ea typeface="Palatino" pitchFamily="2" charset="77"/>
            </a:rPr>
            <a:t>Ligand</a:t>
          </a:r>
        </a:p>
        <a:p>
          <a:pPr marL="0" lvl="0" indent="0" algn="ctr" defTabSz="711200">
            <a:lnSpc>
              <a:spcPct val="90000"/>
            </a:lnSpc>
            <a:spcBef>
              <a:spcPct val="0"/>
            </a:spcBef>
            <a:spcAft>
              <a:spcPct val="35000"/>
            </a:spcAft>
            <a:buNone/>
          </a:pPr>
          <a:r>
            <a:rPr lang="en-GB" sz="1600" kern="1200" dirty="0">
              <a:latin typeface="Palatino" pitchFamily="2" charset="77"/>
              <a:ea typeface="Palatino" pitchFamily="2" charset="77"/>
            </a:rPr>
            <a:t>Quantum mechanics</a:t>
          </a:r>
        </a:p>
        <a:p>
          <a:pPr marL="0" lvl="0" indent="0" algn="ctr" defTabSz="711200">
            <a:lnSpc>
              <a:spcPct val="90000"/>
            </a:lnSpc>
            <a:spcBef>
              <a:spcPct val="0"/>
            </a:spcBef>
            <a:spcAft>
              <a:spcPct val="35000"/>
            </a:spcAft>
            <a:buNone/>
          </a:pPr>
          <a:r>
            <a:rPr lang="en-GB" sz="1600" kern="1200" dirty="0">
              <a:latin typeface="Palatino" pitchFamily="2" charset="77"/>
              <a:ea typeface="Palatino" pitchFamily="2" charset="77"/>
            </a:rPr>
            <a:t>All-atom force fields </a:t>
          </a:r>
        </a:p>
        <a:p>
          <a:pPr marL="0" lvl="0" indent="0" algn="ctr" defTabSz="711200">
            <a:lnSpc>
              <a:spcPct val="90000"/>
            </a:lnSpc>
            <a:spcBef>
              <a:spcPct val="0"/>
            </a:spcBef>
            <a:spcAft>
              <a:spcPct val="35000"/>
            </a:spcAft>
            <a:buNone/>
          </a:pPr>
          <a:r>
            <a:rPr lang="en-GB" sz="1600" kern="1200" dirty="0">
              <a:latin typeface="Palatino" pitchFamily="2" charset="77"/>
              <a:ea typeface="Palatino" pitchFamily="2" charset="77"/>
            </a:rPr>
            <a:t>Neural network potentials</a:t>
          </a:r>
        </a:p>
        <a:p>
          <a:pPr marL="0" lvl="0" indent="0" algn="ctr" defTabSz="711200">
            <a:lnSpc>
              <a:spcPct val="90000"/>
            </a:lnSpc>
            <a:spcBef>
              <a:spcPct val="0"/>
            </a:spcBef>
            <a:spcAft>
              <a:spcPct val="35000"/>
            </a:spcAft>
            <a:buNone/>
          </a:pPr>
          <a:endParaRPr lang="en-GB" sz="1600" kern="1200" dirty="0">
            <a:latin typeface="Palatino" pitchFamily="2" charset="77"/>
            <a:ea typeface="Palatino" pitchFamily="2" charset="77"/>
          </a:endParaRPr>
        </a:p>
      </dsp:txBody>
      <dsp:txXfrm>
        <a:off x="664982" y="3264781"/>
        <a:ext cx="7550018" cy="1135941"/>
      </dsp:txXfrm>
    </dsp:sp>
    <dsp:sp modelId="{6940122A-C841-4744-A751-B9907DA62A8C}">
      <dsp:nvSpPr>
        <dsp:cNvPr id="0" name=""/>
        <dsp:cNvSpPr/>
      </dsp:nvSpPr>
      <dsp:spPr>
        <a:xfrm>
          <a:off x="66114" y="3233885"/>
          <a:ext cx="1197735" cy="1197735"/>
        </a:xfrm>
        <a:prstGeom prst="ellipse">
          <a:avLst/>
        </a:prstGeom>
        <a:solidFill>
          <a:schemeClr val="lt1">
            <a:hueOff val="0"/>
            <a:satOff val="0"/>
            <a:lumOff val="0"/>
            <a:alphaOff val="0"/>
          </a:schemeClr>
        </a:solidFill>
        <a:ln w="254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C80FE8-5FD3-7B47-9B24-BCA8096A71BC}" type="datetimeFigureOut">
              <a:rPr lang="en-US" smtClean="0"/>
              <a:t>7/26/22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BF6CF-8F12-E74F-942B-376E53A34587}" type="slidenum">
              <a:rPr lang="en-US" smtClean="0"/>
              <a:t>‹#›</a:t>
            </a:fld>
            <a:endParaRPr lang="en-US"/>
          </a:p>
        </p:txBody>
      </p:sp>
    </p:spTree>
    <p:extLst>
      <p:ext uri="{BB962C8B-B14F-4D97-AF65-F5344CB8AC3E}">
        <p14:creationId xmlns:p14="http://schemas.microsoft.com/office/powerpoint/2010/main" val="43478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openforcefield/openforcefields/releases/tag/1.0.0"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1</a:t>
            </a:fld>
            <a:endParaRPr lang="en-US"/>
          </a:p>
        </p:txBody>
      </p:sp>
    </p:spTree>
    <p:extLst>
      <p:ext uri="{BB962C8B-B14F-4D97-AF65-F5344CB8AC3E}">
        <p14:creationId xmlns:p14="http://schemas.microsoft.com/office/powerpoint/2010/main" val="1832900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SPC/Eb model was developed to improve translational and rotational diffusion</a:t>
            </a:r>
          </a:p>
          <a:p>
            <a:endParaRPr lang="en-GB" sz="1200" b="0" i="0" u="none" strike="noStrike" kern="1200" dirty="0">
              <a:solidFill>
                <a:schemeClr val="tx1"/>
              </a:solidFill>
              <a:effectLst/>
              <a:latin typeface="+mn-lt"/>
              <a:ea typeface="+mn-ea"/>
              <a:cs typeface="+mn-cs"/>
            </a:endParaRPr>
          </a:p>
          <a:p>
            <a:r>
              <a:rPr lang="en-GB" dirty="0" err="1">
                <a:effectLst/>
              </a:rPr>
              <a:t>ions•should</a:t>
            </a:r>
            <a:r>
              <a:rPr lang="en-GB" dirty="0">
                <a:effectLst/>
              </a:rPr>
              <a:t> be matched to water model</a:t>
            </a:r>
          </a:p>
          <a:p>
            <a:r>
              <a:rPr lang="en-GB" dirty="0">
                <a:effectLst/>
              </a:rPr>
              <a:t>water </a:t>
            </a:r>
            <a:r>
              <a:rPr lang="en-GB" dirty="0" err="1">
                <a:effectLst/>
              </a:rPr>
              <a:t>model•should</a:t>
            </a:r>
            <a:r>
              <a:rPr lang="en-GB" dirty="0">
                <a:effectLst/>
              </a:rPr>
              <a:t> be matched to atomic ions; common water models include tip3p, </a:t>
            </a:r>
            <a:r>
              <a:rPr lang="en-GB" dirty="0" err="1">
                <a:effectLst/>
              </a:rPr>
              <a:t>spc</a:t>
            </a:r>
            <a:r>
              <a:rPr lang="en-GB" dirty="0">
                <a:effectLst/>
              </a:rPr>
              <a:t>/e, tip4pew, and OPC</a:t>
            </a:r>
            <a:r>
              <a:rPr lang="en-GB"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19</a:t>
            </a:fld>
            <a:endParaRPr lang="en-US"/>
          </a:p>
        </p:txBody>
      </p:sp>
    </p:spTree>
    <p:extLst>
      <p:ext uri="{BB962C8B-B14F-4D97-AF65-F5344CB8AC3E}">
        <p14:creationId xmlns:p14="http://schemas.microsoft.com/office/powerpoint/2010/main" val="863247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C36m</a:t>
            </a:r>
          </a:p>
          <a:p>
            <a:r>
              <a:rPr lang="en-GB" sz="1200" b="0" i="0" u="none" strike="noStrike" kern="1200" dirty="0">
                <a:solidFill>
                  <a:schemeClr val="tx1"/>
                </a:solidFill>
                <a:effectLst/>
                <a:latin typeface="+mn-lt"/>
                <a:ea typeface="+mn-ea"/>
                <a:cs typeface="+mn-cs"/>
              </a:rPr>
              <a:t>We present its refinement, CHARMM36m, with improved accuracy in generating polypeptide backbone conformational ensembles for intrinsically disordered peptides and proteins.</a:t>
            </a:r>
            <a:endParaRPr lang="en-US" dirty="0"/>
          </a:p>
          <a:p>
            <a:endParaRPr lang="en-US" dirty="0"/>
          </a:p>
          <a:p>
            <a:r>
              <a:rPr lang="en-US" b="1" dirty="0"/>
              <a:t>C36</a:t>
            </a:r>
          </a:p>
          <a:p>
            <a:endParaRPr lang="en-US" dirty="0"/>
          </a:p>
          <a:p>
            <a:endParaRPr lang="en-US" dirty="0"/>
          </a:p>
          <a:p>
            <a:r>
              <a:rPr lang="en-US" b="1" dirty="0"/>
              <a:t>C22/CMAP</a:t>
            </a:r>
          </a:p>
        </p:txBody>
      </p:sp>
      <p:sp>
        <p:nvSpPr>
          <p:cNvPr id="4" name="Slide Number Placeholder 3"/>
          <p:cNvSpPr>
            <a:spLocks noGrp="1"/>
          </p:cNvSpPr>
          <p:nvPr>
            <p:ph type="sldNum" sz="quarter" idx="5"/>
          </p:nvPr>
        </p:nvSpPr>
        <p:spPr/>
        <p:txBody>
          <a:bodyPr/>
          <a:lstStyle/>
          <a:p>
            <a:fld id="{8A7BF6CF-8F12-E74F-942B-376E53A34587}" type="slidenum">
              <a:rPr lang="en-US" smtClean="0"/>
              <a:t>20</a:t>
            </a:fld>
            <a:endParaRPr lang="en-US"/>
          </a:p>
        </p:txBody>
      </p:sp>
    </p:spTree>
    <p:extLst>
      <p:ext uri="{BB962C8B-B14F-4D97-AF65-F5344CB8AC3E}">
        <p14:creationId xmlns:p14="http://schemas.microsoft.com/office/powerpoint/2010/main" val="1910083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CMAP potential was initially applied to improve CHARMM22 force field. </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A protein can be seen as a series of linked sequences of peptide units which can rotate around phi/psi angles (peptide bond N-C is rigid). These phi/psi angles define the conformation of the backbone.</a:t>
            </a:r>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21</a:t>
            </a:fld>
            <a:endParaRPr lang="en-US"/>
          </a:p>
        </p:txBody>
      </p:sp>
    </p:spTree>
    <p:extLst>
      <p:ext uri="{BB962C8B-B14F-4D97-AF65-F5344CB8AC3E}">
        <p14:creationId xmlns:p14="http://schemas.microsoft.com/office/powerpoint/2010/main" val="4289478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dirty="0">
                <a:solidFill>
                  <a:schemeClr val="tx1"/>
                </a:solidFill>
                <a:effectLst/>
                <a:latin typeface="+mn-lt"/>
                <a:ea typeface="+mn-ea"/>
                <a:cs typeface="+mn-cs"/>
              </a:rPr>
              <a:t>FF19SB </a:t>
            </a:r>
          </a:p>
          <a:p>
            <a:pPr marL="171450" indent="-171450">
              <a:buFont typeface="Arial" panose="020B0604020202020204" pitchFamily="34" charset="0"/>
              <a:buChar char="•"/>
            </a:pPr>
            <a:r>
              <a:rPr lang="en-GB" sz="1200" b="0" i="0" u="none" strike="noStrike" kern="1200" dirty="0">
                <a:solidFill>
                  <a:schemeClr val="tx1"/>
                </a:solidFill>
                <a:effectLst/>
                <a:latin typeface="+mn-lt"/>
                <a:ea typeface="+mn-ea"/>
                <a:cs typeface="+mn-cs"/>
              </a:rPr>
              <a:t>Most recent amber ff for proteins</a:t>
            </a:r>
          </a:p>
          <a:p>
            <a:pPr marL="171450" indent="-171450">
              <a:buFont typeface="Arial" panose="020B0604020202020204" pitchFamily="34" charset="0"/>
              <a:buChar char="•"/>
            </a:pPr>
            <a:r>
              <a:rPr lang="en-GB" sz="1200" b="0" i="0" u="none" strike="noStrike" kern="1200" dirty="0">
                <a:solidFill>
                  <a:schemeClr val="tx1"/>
                </a:solidFill>
                <a:effectLst/>
                <a:latin typeface="+mn-lt"/>
                <a:ea typeface="+mn-ea"/>
                <a:cs typeface="+mn-cs"/>
              </a:rPr>
              <a:t>Improve amino-acid dependent properties such as helical propensities and reproduces the differences in amino acid-specific </a:t>
            </a:r>
            <a:r>
              <a:rPr lang="en-GB" sz="1200" b="0" i="0" u="none" strike="noStrike" kern="1200" dirty="0" err="1">
                <a:solidFill>
                  <a:schemeClr val="tx1"/>
                </a:solidFill>
                <a:effectLst/>
                <a:latin typeface="+mn-lt"/>
                <a:ea typeface="+mn-ea"/>
                <a:cs typeface="+mn-cs"/>
              </a:rPr>
              <a:t>Ramachandram</a:t>
            </a:r>
            <a:r>
              <a:rPr lang="en-GB" sz="1200" b="0" i="0" u="none" strike="noStrike" kern="1200" dirty="0">
                <a:solidFill>
                  <a:schemeClr val="tx1"/>
                </a:solidFill>
                <a:effectLst/>
                <a:latin typeface="+mn-lt"/>
                <a:ea typeface="+mn-ea"/>
                <a:cs typeface="+mn-cs"/>
              </a:rPr>
              <a:t> Map using </a:t>
            </a:r>
            <a:r>
              <a:rPr lang="en-GB" sz="1200" b="1" i="0" u="none" strike="noStrike" kern="1200" dirty="0">
                <a:solidFill>
                  <a:schemeClr val="tx1"/>
                </a:solidFill>
                <a:effectLst/>
                <a:latin typeface="+mn-lt"/>
                <a:ea typeface="+mn-ea"/>
                <a:cs typeface="+mn-cs"/>
              </a:rPr>
              <a:t>amino acid specific CMAPS</a:t>
            </a:r>
            <a:r>
              <a:rPr lang="en-GB" sz="1200" b="0" i="0" u="none" strike="noStrike" kern="1200" dirty="0">
                <a:solidFill>
                  <a:schemeClr val="tx1"/>
                </a:solidFill>
                <a:effectLst/>
                <a:latin typeface="+mn-lt"/>
                <a:ea typeface="+mn-ea"/>
                <a:cs typeface="+mn-cs"/>
              </a:rPr>
              <a:t>.</a:t>
            </a:r>
          </a:p>
          <a:p>
            <a:pPr marL="171450" indent="-171450">
              <a:buFont typeface="Arial" panose="020B0604020202020204" pitchFamily="34" charset="0"/>
              <a:buChar char="•"/>
            </a:pPr>
            <a:r>
              <a:rPr lang="en-GB" sz="1200" b="0" i="0" u="none" strike="noStrike" kern="1200" dirty="0">
                <a:solidFill>
                  <a:schemeClr val="tx1"/>
                </a:solidFill>
                <a:effectLst/>
                <a:latin typeface="+mn-lt"/>
                <a:ea typeface="+mn-ea"/>
                <a:cs typeface="+mn-cs"/>
              </a:rPr>
              <a:t>The ff19SB force field contains amino-acid specific backbone parameters. </a:t>
            </a:r>
          </a:p>
          <a:p>
            <a:pPr marL="171450" indent="-171450">
              <a:buFont typeface="Arial" panose="020B0604020202020204" pitchFamily="34" charset="0"/>
              <a:buChar char="•"/>
            </a:pPr>
            <a:r>
              <a:rPr lang="en-GB" sz="1200" b="0" i="0" u="none" strike="noStrike" kern="1200" dirty="0">
                <a:solidFill>
                  <a:schemeClr val="tx1"/>
                </a:solidFill>
                <a:effectLst/>
                <a:latin typeface="+mn-lt"/>
                <a:ea typeface="+mn-ea"/>
                <a:cs typeface="+mn-cs"/>
              </a:rPr>
              <a:t>ff19SB pairs best with the more accurate </a:t>
            </a:r>
            <a:r>
              <a:rPr lang="en-GB" sz="1200" b="1" i="0" u="none" strike="noStrike" kern="1200" dirty="0">
                <a:solidFill>
                  <a:schemeClr val="tx1"/>
                </a:solidFill>
                <a:effectLst/>
                <a:latin typeface="+mn-lt"/>
                <a:ea typeface="+mn-ea"/>
                <a:cs typeface="+mn-cs"/>
              </a:rPr>
              <a:t>OPC water model</a:t>
            </a:r>
            <a:r>
              <a:rPr lang="en-GB" sz="1200" b="0" i="0" u="none" strike="noStrike" kern="1200" dirty="0">
                <a:solidFill>
                  <a:schemeClr val="tx1"/>
                </a:solidFill>
                <a:effectLst/>
                <a:latin typeface="+mn-lt"/>
                <a:ea typeface="+mn-ea"/>
                <a:cs typeface="+mn-cs"/>
              </a:rPr>
              <a:t>.</a:t>
            </a:r>
          </a:p>
          <a:p>
            <a:pPr marL="171450" indent="-171450">
              <a:buFont typeface="Arial" panose="020B0604020202020204" pitchFamily="34" charset="0"/>
              <a:buChar char="•"/>
            </a:pPr>
            <a:endParaRPr lang="en-GB" sz="1200" b="0" i="0" u="none" strike="noStrike" kern="1200" dirty="0">
              <a:solidFill>
                <a:schemeClr val="tx1"/>
              </a:solidFill>
              <a:effectLst/>
              <a:latin typeface="+mn-lt"/>
              <a:ea typeface="+mn-ea"/>
              <a:cs typeface="+mn-cs"/>
            </a:endParaRPr>
          </a:p>
          <a:p>
            <a:r>
              <a:rPr lang="en-GB" sz="1200" b="1" i="0" u="none" strike="noStrike" kern="1200" dirty="0">
                <a:solidFill>
                  <a:schemeClr val="tx1"/>
                </a:solidFill>
                <a:effectLst/>
                <a:latin typeface="+mn-lt"/>
                <a:ea typeface="+mn-ea"/>
                <a:cs typeface="+mn-cs"/>
              </a:rPr>
              <a:t>FF14SB </a:t>
            </a:r>
          </a:p>
          <a:p>
            <a:pPr marL="171450" indent="-171450">
              <a:buFont typeface="Arial" panose="020B0604020202020204" pitchFamily="34" charset="0"/>
              <a:buChar char="•"/>
            </a:pPr>
            <a:r>
              <a:rPr lang="en-GB" sz="1200" b="0" i="0" u="none" strike="noStrike" kern="1200" dirty="0">
                <a:solidFill>
                  <a:schemeClr val="tx1"/>
                </a:solidFill>
                <a:effectLst/>
                <a:latin typeface="+mn-lt"/>
                <a:ea typeface="+mn-ea"/>
                <a:cs typeface="+mn-cs"/>
              </a:rPr>
              <a:t>Intended for use with the TIP3P water model</a:t>
            </a:r>
          </a:p>
          <a:p>
            <a:pPr marL="171450" indent="-171450">
              <a:buFont typeface="Arial" panose="020B0604020202020204" pitchFamily="34" charset="0"/>
              <a:buChar char="•"/>
            </a:pPr>
            <a:r>
              <a:rPr lang="en-GB" sz="1200" b="0" i="0" u="none" strike="noStrike" kern="1200" dirty="0">
                <a:solidFill>
                  <a:schemeClr val="tx1"/>
                </a:solidFill>
                <a:effectLst/>
                <a:latin typeface="+mn-lt"/>
                <a:ea typeface="+mn-ea"/>
                <a:cs typeface="+mn-cs"/>
              </a:rPr>
              <a:t>Backbone parameters were based upon alanine and glycine, including a TIP3P-specific correction to the backbone parameters</a:t>
            </a:r>
          </a:p>
          <a:p>
            <a:pPr marL="171450" indent="-171450">
              <a:buFont typeface="Arial" panose="020B0604020202020204" pitchFamily="34" charset="0"/>
              <a:buChar char="•"/>
            </a:pPr>
            <a:endParaRPr lang="en-GB"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GB" sz="1200" b="1" i="0" u="none" strike="noStrike" kern="1200" dirty="0">
                <a:solidFill>
                  <a:schemeClr val="tx1"/>
                </a:solidFill>
                <a:effectLst/>
                <a:latin typeface="+mn-lt"/>
                <a:ea typeface="+mn-ea"/>
                <a:cs typeface="+mn-cs"/>
              </a:rPr>
              <a:t>FF15IPQ</a:t>
            </a:r>
          </a:p>
          <a:p>
            <a:pPr marL="171450" indent="-171450">
              <a:buFont typeface="Arial" panose="020B0604020202020204" pitchFamily="34" charset="0"/>
              <a:buChar char="•"/>
            </a:pPr>
            <a:endParaRPr lang="en-GB" sz="1200" b="1"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GB" sz="1200" b="1" i="0" u="none" strike="noStrike" kern="1200" dirty="0">
                <a:solidFill>
                  <a:schemeClr val="tx1"/>
                </a:solidFill>
                <a:effectLst/>
                <a:latin typeface="+mn-lt"/>
                <a:ea typeface="+mn-ea"/>
                <a:cs typeface="+mn-cs"/>
              </a:rPr>
              <a:t>AMBER-FB15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AMBER99SB </a:t>
            </a:r>
            <a:endParaRPr lang="en-GB" dirty="0"/>
          </a:p>
          <a:p>
            <a:pPr marL="171450" indent="-171450">
              <a:buFont typeface="Arial" panose="020B0604020202020204" pitchFamily="34" charset="0"/>
              <a:buChar char="•"/>
            </a:pPr>
            <a:endParaRPr lang="en-GB" sz="1200" b="1"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A7BF6CF-8F12-E74F-942B-376E53A34587}" type="slidenum">
              <a:rPr lang="en-US" smtClean="0"/>
              <a:t>22</a:t>
            </a:fld>
            <a:endParaRPr lang="en-US"/>
          </a:p>
        </p:txBody>
      </p:sp>
    </p:spTree>
    <p:extLst>
      <p:ext uri="{BB962C8B-B14F-4D97-AF65-F5344CB8AC3E}">
        <p14:creationId xmlns:p14="http://schemas.microsoft.com/office/powerpoint/2010/main" val="632009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3"/>
              </a:rPr>
              <a:t>Open Force Field 1.0 small molecule force field</a:t>
            </a:r>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23</a:t>
            </a:fld>
            <a:endParaRPr lang="en-US"/>
          </a:p>
        </p:txBody>
      </p:sp>
    </p:spTree>
    <p:extLst>
      <p:ext uri="{BB962C8B-B14F-4D97-AF65-F5344CB8AC3E}">
        <p14:creationId xmlns:p14="http://schemas.microsoft.com/office/powerpoint/2010/main" val="3046497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24</a:t>
            </a:fld>
            <a:endParaRPr lang="en-US"/>
          </a:p>
        </p:txBody>
      </p:sp>
    </p:spTree>
    <p:extLst>
      <p:ext uri="{BB962C8B-B14F-4D97-AF65-F5344CB8AC3E}">
        <p14:creationId xmlns:p14="http://schemas.microsoft.com/office/powerpoint/2010/main" val="1521859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25</a:t>
            </a:fld>
            <a:endParaRPr lang="en-US"/>
          </a:p>
        </p:txBody>
      </p:sp>
    </p:spTree>
    <p:extLst>
      <p:ext uri="{BB962C8B-B14F-4D97-AF65-F5344CB8AC3E}">
        <p14:creationId xmlns:p14="http://schemas.microsoft.com/office/powerpoint/2010/main" val="8748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26</a:t>
            </a:fld>
            <a:endParaRPr lang="en-US"/>
          </a:p>
        </p:txBody>
      </p:sp>
    </p:spTree>
    <p:extLst>
      <p:ext uri="{BB962C8B-B14F-4D97-AF65-F5344CB8AC3E}">
        <p14:creationId xmlns:p14="http://schemas.microsoft.com/office/powerpoint/2010/main" val="911485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Finding balance between speed and efficiency</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The fastest simulations may be inefficient due to poor parallel scaling to many CPUs or GPUs. Inefficient simulations consume more resources which is highly undesirable not only because it results in longer queue times in whatever cluster one is using, but also because of its environmental impact.</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Nvidia A100 SXM4 GPUs</a:t>
            </a:r>
          </a:p>
          <a:p>
            <a:endParaRPr lang="en-GB" sz="1200" b="0" i="0" u="none" strike="noStrike" kern="1200" dirty="0">
              <a:solidFill>
                <a:schemeClr val="tx1"/>
              </a:solidFill>
              <a:effectLst/>
              <a:latin typeface="+mn-lt"/>
              <a:ea typeface="+mn-ea"/>
              <a:cs typeface="+mn-cs"/>
            </a:endParaRP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1280/32 = 40 , 1280 tasks run on 32 nodes</a:t>
            </a:r>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27</a:t>
            </a:fld>
            <a:endParaRPr lang="en-US"/>
          </a:p>
        </p:txBody>
      </p:sp>
    </p:spTree>
    <p:extLst>
      <p:ext uri="{BB962C8B-B14F-4D97-AF65-F5344CB8AC3E}">
        <p14:creationId xmlns:p14="http://schemas.microsoft.com/office/powerpoint/2010/main" val="996798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Finding balance between speed and efficiency</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The fastest simulations may be inefficient due to poor parallel scaling to many CPUs or GPUs. Inefficient simulations consume more resources and impact priority, resulting in longer times in queue and less work done. </a:t>
            </a:r>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28</a:t>
            </a:fld>
            <a:endParaRPr lang="en-US"/>
          </a:p>
        </p:txBody>
      </p:sp>
    </p:spTree>
    <p:extLst>
      <p:ext uri="{BB962C8B-B14F-4D97-AF65-F5344CB8AC3E}">
        <p14:creationId xmlns:p14="http://schemas.microsoft.com/office/powerpoint/2010/main" val="367011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brief introduction to biomolecular simulations, we will start b</a:t>
            </a:r>
          </a:p>
        </p:txBody>
      </p:sp>
      <p:sp>
        <p:nvSpPr>
          <p:cNvPr id="4" name="Slide Number Placeholder 3"/>
          <p:cNvSpPr>
            <a:spLocks noGrp="1"/>
          </p:cNvSpPr>
          <p:nvPr>
            <p:ph type="sldNum" sz="quarter" idx="5"/>
          </p:nvPr>
        </p:nvSpPr>
        <p:spPr/>
        <p:txBody>
          <a:bodyPr/>
          <a:lstStyle/>
          <a:p>
            <a:fld id="{8A7BF6CF-8F12-E74F-942B-376E53A34587}" type="slidenum">
              <a:rPr lang="en-US" smtClean="0"/>
              <a:t>3</a:t>
            </a:fld>
            <a:endParaRPr lang="en-US"/>
          </a:p>
        </p:txBody>
      </p:sp>
    </p:spTree>
    <p:extLst>
      <p:ext uri="{BB962C8B-B14F-4D97-AF65-F5344CB8AC3E}">
        <p14:creationId xmlns:p14="http://schemas.microsoft.com/office/powerpoint/2010/main" val="4003493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29</a:t>
            </a:fld>
            <a:endParaRPr lang="en-US"/>
          </a:p>
        </p:txBody>
      </p:sp>
    </p:spTree>
    <p:extLst>
      <p:ext uri="{BB962C8B-B14F-4D97-AF65-F5344CB8AC3E}">
        <p14:creationId xmlns:p14="http://schemas.microsoft.com/office/powerpoint/2010/main" val="2911754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30</a:t>
            </a:fld>
            <a:endParaRPr lang="en-US"/>
          </a:p>
        </p:txBody>
      </p:sp>
    </p:spTree>
    <p:extLst>
      <p:ext uri="{BB962C8B-B14F-4D97-AF65-F5344CB8AC3E}">
        <p14:creationId xmlns:p14="http://schemas.microsoft.com/office/powerpoint/2010/main" val="1526814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31</a:t>
            </a:fld>
            <a:endParaRPr lang="en-US"/>
          </a:p>
        </p:txBody>
      </p:sp>
    </p:spTree>
    <p:extLst>
      <p:ext uri="{BB962C8B-B14F-4D97-AF65-F5344CB8AC3E}">
        <p14:creationId xmlns:p14="http://schemas.microsoft.com/office/powerpoint/2010/main" val="389234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32</a:t>
            </a:fld>
            <a:endParaRPr lang="en-US"/>
          </a:p>
        </p:txBody>
      </p:sp>
    </p:spTree>
    <p:extLst>
      <p:ext uri="{BB962C8B-B14F-4D97-AF65-F5344CB8AC3E}">
        <p14:creationId xmlns:p14="http://schemas.microsoft.com/office/powerpoint/2010/main" val="2141306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33</a:t>
            </a:fld>
            <a:endParaRPr lang="en-US"/>
          </a:p>
        </p:txBody>
      </p:sp>
    </p:spTree>
    <p:extLst>
      <p:ext uri="{BB962C8B-B14F-4D97-AF65-F5344CB8AC3E}">
        <p14:creationId xmlns:p14="http://schemas.microsoft.com/office/powerpoint/2010/main" val="966102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34</a:t>
            </a:fld>
            <a:endParaRPr lang="en-US"/>
          </a:p>
        </p:txBody>
      </p:sp>
    </p:spTree>
    <p:extLst>
      <p:ext uri="{BB962C8B-B14F-4D97-AF65-F5344CB8AC3E}">
        <p14:creationId xmlns:p14="http://schemas.microsoft.com/office/powerpoint/2010/main" val="2746371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35</a:t>
            </a:fld>
            <a:endParaRPr lang="en-US"/>
          </a:p>
        </p:txBody>
      </p:sp>
    </p:spTree>
    <p:extLst>
      <p:ext uri="{BB962C8B-B14F-4D97-AF65-F5344CB8AC3E}">
        <p14:creationId xmlns:p14="http://schemas.microsoft.com/office/powerpoint/2010/main" val="922229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36</a:t>
            </a:fld>
            <a:endParaRPr lang="en-US"/>
          </a:p>
        </p:txBody>
      </p:sp>
    </p:spTree>
    <p:extLst>
      <p:ext uri="{BB962C8B-B14F-4D97-AF65-F5344CB8AC3E}">
        <p14:creationId xmlns:p14="http://schemas.microsoft.com/office/powerpoint/2010/main" val="3378597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37</a:t>
            </a:fld>
            <a:endParaRPr lang="en-US"/>
          </a:p>
        </p:txBody>
      </p:sp>
    </p:spTree>
    <p:extLst>
      <p:ext uri="{BB962C8B-B14F-4D97-AF65-F5344CB8AC3E}">
        <p14:creationId xmlns:p14="http://schemas.microsoft.com/office/powerpoint/2010/main" val="389850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38</a:t>
            </a:fld>
            <a:endParaRPr lang="en-US"/>
          </a:p>
        </p:txBody>
      </p:sp>
    </p:spTree>
    <p:extLst>
      <p:ext uri="{BB962C8B-B14F-4D97-AF65-F5344CB8AC3E}">
        <p14:creationId xmlns:p14="http://schemas.microsoft.com/office/powerpoint/2010/main" val="3988166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brief introduction to biomolecular simulations, we will start b</a:t>
            </a:r>
          </a:p>
        </p:txBody>
      </p:sp>
      <p:sp>
        <p:nvSpPr>
          <p:cNvPr id="4" name="Slide Number Placeholder 3"/>
          <p:cNvSpPr>
            <a:spLocks noGrp="1"/>
          </p:cNvSpPr>
          <p:nvPr>
            <p:ph type="sldNum" sz="quarter" idx="5"/>
          </p:nvPr>
        </p:nvSpPr>
        <p:spPr/>
        <p:txBody>
          <a:bodyPr/>
          <a:lstStyle/>
          <a:p>
            <a:fld id="{8A7BF6CF-8F12-E74F-942B-376E53A34587}" type="slidenum">
              <a:rPr lang="en-US" smtClean="0"/>
              <a:t>4</a:t>
            </a:fld>
            <a:endParaRPr lang="en-US"/>
          </a:p>
        </p:txBody>
      </p:sp>
    </p:spTree>
    <p:extLst>
      <p:ext uri="{BB962C8B-B14F-4D97-AF65-F5344CB8AC3E}">
        <p14:creationId xmlns:p14="http://schemas.microsoft.com/office/powerpoint/2010/main" val="2859283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39</a:t>
            </a:fld>
            <a:endParaRPr lang="en-US"/>
          </a:p>
        </p:txBody>
      </p:sp>
    </p:spTree>
    <p:extLst>
      <p:ext uri="{BB962C8B-B14F-4D97-AF65-F5344CB8AC3E}">
        <p14:creationId xmlns:p14="http://schemas.microsoft.com/office/powerpoint/2010/main" val="3744367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40</a:t>
            </a:fld>
            <a:endParaRPr lang="en-US"/>
          </a:p>
        </p:txBody>
      </p:sp>
    </p:spTree>
    <p:extLst>
      <p:ext uri="{BB962C8B-B14F-4D97-AF65-F5344CB8AC3E}">
        <p14:creationId xmlns:p14="http://schemas.microsoft.com/office/powerpoint/2010/main" val="1361341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41</a:t>
            </a:fld>
            <a:endParaRPr lang="en-US"/>
          </a:p>
        </p:txBody>
      </p:sp>
    </p:spTree>
    <p:extLst>
      <p:ext uri="{BB962C8B-B14F-4D97-AF65-F5344CB8AC3E}">
        <p14:creationId xmlns:p14="http://schemas.microsoft.com/office/powerpoint/2010/main" val="1921552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GB" sz="1200" b="0" i="0" u="none" strike="noStrike" kern="1200" dirty="0">
                <a:solidFill>
                  <a:schemeClr val="tx1"/>
                </a:solidFill>
                <a:effectLst/>
                <a:latin typeface="+mn-lt"/>
                <a:ea typeface="+mn-ea"/>
                <a:cs typeface="+mn-cs"/>
              </a:rPr>
              <a:t>Enzyme kinetics is </a:t>
            </a:r>
            <a:r>
              <a:rPr lang="en-GB" sz="1200" b="1" i="0" u="none" strike="noStrike" kern="1200" dirty="0">
                <a:solidFill>
                  <a:schemeClr val="tx1"/>
                </a:solidFill>
                <a:effectLst/>
                <a:latin typeface="+mn-lt"/>
                <a:ea typeface="+mn-ea"/>
                <a:cs typeface="+mn-cs"/>
              </a:rPr>
              <a:t>the study of the rates of enzyme-catalysed chemical reactions</a:t>
            </a:r>
            <a:r>
              <a:rPr lang="en-GB" sz="1200" b="0" i="0" u="none" strike="noStrike" kern="1200" dirty="0">
                <a:solidFill>
                  <a:schemeClr val="tx1"/>
                </a:solidFill>
                <a:effectLst/>
                <a:latin typeface="+mn-lt"/>
                <a:ea typeface="+mn-ea"/>
                <a:cs typeface="+mn-cs"/>
              </a:rPr>
              <a:t>. In enzyme kinetics, the reaction rate is measured and the effects of varying the conditions of the reaction are investigated.</a:t>
            </a:r>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10</a:t>
            </a:fld>
            <a:endParaRPr lang="en-US"/>
          </a:p>
        </p:txBody>
      </p:sp>
    </p:spTree>
    <p:extLst>
      <p:ext uri="{BB962C8B-B14F-4D97-AF65-F5344CB8AC3E}">
        <p14:creationId xmlns:p14="http://schemas.microsoft.com/office/powerpoint/2010/main" val="924571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Consideration of all of the above is important, and will have an impact on results</a:t>
            </a:r>
          </a:p>
          <a:p>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11</a:t>
            </a:fld>
            <a:endParaRPr lang="en-US"/>
          </a:p>
        </p:txBody>
      </p:sp>
    </p:spTree>
    <p:extLst>
      <p:ext uri="{BB962C8B-B14F-4D97-AF65-F5344CB8AC3E}">
        <p14:creationId xmlns:p14="http://schemas.microsoft.com/office/powerpoint/2010/main" val="2279053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u="none" strike="noStrike" kern="1200" dirty="0">
              <a:solidFill>
                <a:schemeClr val="tx1"/>
              </a:solidFill>
              <a:effectLst/>
              <a:latin typeface="+mn-lt"/>
              <a:ea typeface="+mn-ea"/>
              <a:cs typeface="+mn-cs"/>
            </a:endParaRPr>
          </a:p>
          <a:p>
            <a:endParaRPr lang="en-GB" sz="1200" b="0" i="0" u="none" strike="noStrike" kern="1200" dirty="0">
              <a:solidFill>
                <a:schemeClr val="tx1"/>
              </a:solidFill>
              <a:effectLst/>
              <a:latin typeface="+mn-lt"/>
              <a:ea typeface="+mn-ea"/>
              <a:cs typeface="+mn-cs"/>
            </a:endParaRPr>
          </a:p>
          <a:p>
            <a:endParaRPr lang="en-GB" sz="1200" b="0" i="0" u="none" strike="noStrike" kern="1200" dirty="0">
              <a:solidFill>
                <a:schemeClr val="tx1"/>
              </a:solidFill>
              <a:effectLst/>
              <a:latin typeface="+mn-lt"/>
              <a:ea typeface="+mn-ea"/>
              <a:cs typeface="+mn-cs"/>
            </a:endParaRPr>
          </a:p>
          <a:p>
            <a:r>
              <a:rPr lang="en-GB" sz="1200" b="1" i="0" u="none" strike="noStrike" kern="1200" dirty="0">
                <a:solidFill>
                  <a:schemeClr val="tx1"/>
                </a:solidFill>
                <a:effectLst/>
                <a:latin typeface="+mn-lt"/>
                <a:ea typeface="+mn-ea"/>
                <a:cs typeface="+mn-cs"/>
              </a:rPr>
              <a:t>CRYO-EM</a:t>
            </a:r>
          </a:p>
          <a:p>
            <a:r>
              <a:rPr lang="en-GB" sz="1200" b="0" i="0" u="none" strike="noStrike" kern="1200" dirty="0">
                <a:solidFill>
                  <a:schemeClr val="tx1"/>
                </a:solidFill>
                <a:effectLst/>
                <a:latin typeface="+mn-lt"/>
                <a:ea typeface="+mn-ea"/>
                <a:cs typeface="+mn-cs"/>
              </a:rPr>
              <a:t>The technique involves flash-freezing solutions of proteins or other biomolecules and then bombarding them with electrons to produce microscope images of individual molecules. These are used to reconstruct the 3D shape, or structure, of the molecule. Such structures are useful for uncovering how proteins work, how they malfunction in disease and how to target them with drugs.</a:t>
            </a:r>
          </a:p>
          <a:p>
            <a:endParaRPr lang="en-GB"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Palatino" pitchFamily="2" charset="77"/>
                <a:ea typeface="Palatino" pitchFamily="2" charset="77"/>
              </a:rPr>
              <a:t>Structures derived from NMR typically do not have this problem. </a:t>
            </a:r>
          </a:p>
          <a:p>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12</a:t>
            </a:fld>
            <a:endParaRPr lang="en-US"/>
          </a:p>
        </p:txBody>
      </p:sp>
    </p:spTree>
    <p:extLst>
      <p:ext uri="{BB962C8B-B14F-4D97-AF65-F5344CB8AC3E}">
        <p14:creationId xmlns:p14="http://schemas.microsoft.com/office/powerpoint/2010/main" val="3251600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In the case of </a:t>
            </a:r>
            <a:r>
              <a:rPr lang="en-GB" sz="1200" b="0" i="0" u="none" strike="noStrike" kern="1200" dirty="0" err="1">
                <a:solidFill>
                  <a:schemeClr val="tx1"/>
                </a:solidFill>
                <a:effectLst/>
                <a:latin typeface="+mn-lt"/>
                <a:ea typeface="+mn-ea"/>
                <a:cs typeface="+mn-cs"/>
              </a:rPr>
              <a:t>hemoglobin</a:t>
            </a:r>
            <a:r>
              <a:rPr lang="en-GB" sz="1200" b="0" i="0" u="none" strike="noStrike" kern="1200" dirty="0">
                <a:solidFill>
                  <a:schemeClr val="tx1"/>
                </a:solidFill>
                <a:effectLst/>
                <a:latin typeface="+mn-lt"/>
                <a:ea typeface="+mn-ea"/>
                <a:cs typeface="+mn-cs"/>
              </a:rPr>
              <a:t>, which acts as a tetramer, the asymmetric unit includes only 2 chains (half of the functional tetramer) in some PDB entries and 8 or more chains (representing several functional tetramers) in others</a:t>
            </a:r>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13</a:t>
            </a:fld>
            <a:endParaRPr lang="en-US"/>
          </a:p>
        </p:txBody>
      </p:sp>
    </p:spTree>
    <p:extLst>
      <p:ext uri="{BB962C8B-B14F-4D97-AF65-F5344CB8AC3E}">
        <p14:creationId xmlns:p14="http://schemas.microsoft.com/office/powerpoint/2010/main" val="2830335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Protein Data Bank (PDB) format provides a standard representation for macromolecular structure data derived from X-ray diffraction and NMR studies. </a:t>
            </a:r>
          </a:p>
          <a:p>
            <a:r>
              <a:rPr lang="en-GB" sz="1200" b="0" i="0" u="none" strike="noStrike" kern="1200" dirty="0">
                <a:solidFill>
                  <a:schemeClr val="tx1"/>
                </a:solidFill>
                <a:effectLst/>
                <a:latin typeface="+mn-lt"/>
                <a:ea typeface="+mn-ea"/>
                <a:cs typeface="+mn-cs"/>
              </a:rPr>
              <a:t>This representation was created in the 1970’s and a large amount of software using it has been written.</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In PDB file format, </a:t>
            </a:r>
            <a:r>
              <a:rPr lang="en-GB" sz="1200" b="1" i="0" u="none" strike="noStrike" kern="1200" dirty="0">
                <a:solidFill>
                  <a:schemeClr val="tx1"/>
                </a:solidFill>
                <a:effectLst/>
                <a:latin typeface="+mn-lt"/>
                <a:ea typeface="+mn-ea"/>
                <a:cs typeface="+mn-cs"/>
              </a:rPr>
              <a:t>the ATOM record is used to identify proteins or nucleic acid atoms, and the HETATM record is used to identify atoms in small molecules</a:t>
            </a:r>
            <a:r>
              <a:rPr lang="en-GB" sz="1200" b="0" i="0" u="none" strike="noStrike" kern="1200" dirty="0">
                <a:solidFill>
                  <a:schemeClr val="tx1"/>
                </a:solidFill>
                <a:effectLst/>
                <a:latin typeface="+mn-lt"/>
                <a:ea typeface="+mn-ea"/>
                <a:cs typeface="+mn-cs"/>
              </a:rPr>
              <a:t>.</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Methionine, Isoleucine, and leucine</a:t>
            </a:r>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14</a:t>
            </a:fld>
            <a:endParaRPr lang="en-US"/>
          </a:p>
        </p:txBody>
      </p:sp>
    </p:spTree>
    <p:extLst>
      <p:ext uri="{BB962C8B-B14F-4D97-AF65-F5344CB8AC3E}">
        <p14:creationId xmlns:p14="http://schemas.microsoft.com/office/powerpoint/2010/main" val="1232094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Protonation states will be dependent on the pH conditions of the simulation.</a:t>
            </a:r>
          </a:p>
          <a:p>
            <a:endParaRPr lang="en-US" dirty="0"/>
          </a:p>
          <a:p>
            <a:r>
              <a:rPr lang="en-GB" sz="1200" b="0" i="0" u="none" strike="noStrike" kern="1200" dirty="0">
                <a:solidFill>
                  <a:schemeClr val="tx1"/>
                </a:solidFill>
                <a:effectLst/>
                <a:latin typeface="+mn-lt"/>
                <a:ea typeface="+mn-ea"/>
                <a:cs typeface="+mn-cs"/>
              </a:rPr>
              <a:t>The pH dependence of important protein properties such as binding affinity, catalytic activity, solubility, charge and stability is determined by ionizable residues</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We also consider the influence of equilibration time and discover that the initial crystal structure can have a significant effect on free energy values obtained at short timescales that can manifest itself as a free energy difference of more than 1 kcal/mol. At longer timescales, these differences are largely overtaken by important rare events, such as torsional ligand motions, typically resulting in a much higher uncertainty in the obtained values.</a:t>
            </a:r>
          </a:p>
          <a:p>
            <a:endParaRPr lang="en-GB" sz="1200" b="0" i="0" u="none" strike="noStrike"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a typical RBFE calculation, two structurally similar ligands are compared by simulating them in both the protein-ligand complex and in the solution state where one ligand is transformed into another via unphysical or alchemical pathway. However, even closely related ligands have </a:t>
            </a:r>
            <a:r>
              <a:rPr lang="en-GB" sz="1200" kern="1200" dirty="0" err="1">
                <a:solidFill>
                  <a:schemeClr val="tx1"/>
                </a:solidFill>
                <a:effectLst/>
                <a:latin typeface="+mn-lt"/>
                <a:ea typeface="+mn-ea"/>
                <a:cs typeface="+mn-cs"/>
              </a:rPr>
              <a:t>dierences</a:t>
            </a:r>
            <a:r>
              <a:rPr lang="en-GB" sz="1200" kern="1200" dirty="0">
                <a:solidFill>
                  <a:schemeClr val="tx1"/>
                </a:solidFill>
                <a:effectLst/>
                <a:latin typeface="+mn-lt"/>
                <a:ea typeface="+mn-ea"/>
                <a:cs typeface="+mn-cs"/>
              </a:rPr>
              <a:t> in water placement in the binding site.17–20 In RBFE </a:t>
            </a:r>
            <a:r>
              <a:rPr lang="en-GB" sz="1200" kern="1200" dirty="0" err="1">
                <a:solidFill>
                  <a:schemeClr val="tx1"/>
                </a:solidFill>
                <a:effectLst/>
                <a:latin typeface="+mn-lt"/>
                <a:ea typeface="+mn-ea"/>
                <a:cs typeface="+mn-cs"/>
              </a:rPr>
              <a:t>cal</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culations</a:t>
            </a:r>
            <a:r>
              <a:rPr lang="en-GB" sz="1200" kern="1200" dirty="0">
                <a:solidFill>
                  <a:schemeClr val="tx1"/>
                </a:solidFill>
                <a:effectLst/>
                <a:latin typeface="+mn-lt"/>
                <a:ea typeface="+mn-ea"/>
                <a:cs typeface="+mn-cs"/>
              </a:rPr>
              <a:t>, when simulating the protein-ligand complex, the simulation timescale is normally too short (e.g., ns) to allow adequate sampling of water rearrangements when transforming </a:t>
            </a:r>
            <a:endParaRPr lang="en-GB" dirty="0"/>
          </a:p>
          <a:p>
            <a:r>
              <a:rPr lang="en-GB" sz="1200" kern="1200" dirty="0">
                <a:solidFill>
                  <a:schemeClr val="tx1"/>
                </a:solidFill>
                <a:effectLst/>
                <a:latin typeface="+mn-lt"/>
                <a:ea typeface="+mn-ea"/>
                <a:cs typeface="+mn-cs"/>
              </a:rPr>
              <a:t>2 </a:t>
            </a:r>
            <a:endParaRPr lang="en-GB" dirty="0"/>
          </a:p>
          <a:p>
            <a:r>
              <a:rPr lang="en-GB" sz="1200" kern="1200" dirty="0" err="1">
                <a:solidFill>
                  <a:schemeClr val="tx1"/>
                </a:solidFill>
                <a:effectLst/>
                <a:latin typeface="+mn-lt"/>
                <a:ea typeface="+mn-ea"/>
                <a:cs typeface="+mn-cs"/>
              </a:rPr>
              <a:t>bioRxiv</a:t>
            </a:r>
            <a:r>
              <a:rPr lang="en-GB" sz="1200" kern="1200" dirty="0">
                <a:solidFill>
                  <a:schemeClr val="tx1"/>
                </a:solidFill>
                <a:effectLst/>
                <a:latin typeface="+mn-lt"/>
                <a:ea typeface="+mn-ea"/>
                <a:cs typeface="+mn-cs"/>
              </a:rPr>
              <a:t> preprint </a:t>
            </a:r>
            <a:r>
              <a:rPr lang="en-GB" sz="1200" kern="1200" dirty="0" err="1">
                <a:solidFill>
                  <a:schemeClr val="tx1"/>
                </a:solidFill>
                <a:effectLst/>
                <a:latin typeface="+mn-lt"/>
                <a:ea typeface="+mn-ea"/>
                <a:cs typeface="+mn-cs"/>
              </a:rPr>
              <a:t>doi</a:t>
            </a:r>
            <a:r>
              <a:rPr lang="en-GB" sz="1200" kern="1200" dirty="0">
                <a:solidFill>
                  <a:schemeClr val="tx1"/>
                </a:solidFill>
                <a:effectLst/>
                <a:latin typeface="+mn-lt"/>
                <a:ea typeface="+mn-ea"/>
                <a:cs typeface="+mn-cs"/>
              </a:rPr>
              <a:t>: https://</a:t>
            </a:r>
            <a:r>
              <a:rPr lang="en-GB" sz="1200" kern="1200" dirty="0" err="1">
                <a:solidFill>
                  <a:schemeClr val="tx1"/>
                </a:solidFill>
                <a:effectLst/>
                <a:latin typeface="+mn-lt"/>
                <a:ea typeface="+mn-ea"/>
                <a:cs typeface="+mn-cs"/>
              </a:rPr>
              <a:t>doi.org</a:t>
            </a:r>
            <a:r>
              <a:rPr lang="en-GB" sz="1200" kern="1200" dirty="0">
                <a:solidFill>
                  <a:schemeClr val="tx1"/>
                </a:solidFill>
                <a:effectLst/>
                <a:latin typeface="+mn-lt"/>
                <a:ea typeface="+mn-ea"/>
                <a:cs typeface="+mn-cs"/>
              </a:rPr>
              <a:t>/10.1101/2021.06.14.448350; this version posted January 21, 2022. The copyright holder for this preprint (which was not certified by peer review) is the author/funder, who has granted </a:t>
            </a:r>
            <a:r>
              <a:rPr lang="en-GB" sz="1200" kern="1200" dirty="0" err="1">
                <a:solidFill>
                  <a:schemeClr val="tx1"/>
                </a:solidFill>
                <a:effectLst/>
                <a:latin typeface="+mn-lt"/>
                <a:ea typeface="+mn-ea"/>
                <a:cs typeface="+mn-cs"/>
              </a:rPr>
              <a:t>bioRxiv</a:t>
            </a:r>
            <a:r>
              <a:rPr lang="en-GB" sz="1200" kern="1200" dirty="0">
                <a:solidFill>
                  <a:schemeClr val="tx1"/>
                </a:solidFill>
                <a:effectLst/>
                <a:latin typeface="+mn-lt"/>
                <a:ea typeface="+mn-ea"/>
                <a:cs typeface="+mn-cs"/>
              </a:rPr>
              <a:t> a license to display the preprint in perpetuity. It is made available under </a:t>
            </a:r>
            <a:r>
              <a:rPr lang="en-GB" sz="1200" kern="1200" dirty="0" err="1">
                <a:solidFill>
                  <a:schemeClr val="tx1"/>
                </a:solidFill>
                <a:effectLst/>
                <a:latin typeface="+mn-lt"/>
                <a:ea typeface="+mn-ea"/>
                <a:cs typeface="+mn-cs"/>
              </a:rPr>
              <a:t>aCC</a:t>
            </a:r>
            <a:r>
              <a:rPr lang="en-GB" sz="1200" kern="1200" dirty="0">
                <a:solidFill>
                  <a:schemeClr val="tx1"/>
                </a:solidFill>
                <a:effectLst/>
                <a:latin typeface="+mn-lt"/>
                <a:ea typeface="+mn-ea"/>
                <a:cs typeface="+mn-cs"/>
              </a:rPr>
              <a:t>-BY 4.0 International license.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one ligand to another which impairs the accuracy of such calculations.</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In a typical RBFE calculation, two structurally similar ligands are compared by sim </a:t>
            </a:r>
            <a:r>
              <a:rPr lang="en-GB" sz="1200" kern="1200" dirty="0" err="1">
                <a:solidFill>
                  <a:schemeClr val="tx1"/>
                </a:solidFill>
                <a:effectLst/>
                <a:latin typeface="+mn-lt"/>
                <a:ea typeface="+mn-ea"/>
                <a:cs typeface="+mn-cs"/>
              </a:rPr>
              <a:t>lating</a:t>
            </a:r>
            <a:r>
              <a:rPr lang="en-GB" sz="1200" kern="1200" dirty="0">
                <a:solidFill>
                  <a:schemeClr val="tx1"/>
                </a:solidFill>
                <a:effectLst/>
                <a:latin typeface="+mn-lt"/>
                <a:ea typeface="+mn-ea"/>
                <a:cs typeface="+mn-cs"/>
              </a:rPr>
              <a:t> them in both the protein-ligand complex and in the solution state where one ligand is transformed into another via unphysical or alchemical pathway. However, even closely related ligands have </a:t>
            </a:r>
            <a:r>
              <a:rPr lang="en-GB" sz="1200" kern="1200" dirty="0" err="1">
                <a:solidFill>
                  <a:schemeClr val="tx1"/>
                </a:solidFill>
                <a:effectLst/>
                <a:latin typeface="+mn-lt"/>
                <a:ea typeface="+mn-ea"/>
                <a:cs typeface="+mn-cs"/>
              </a:rPr>
              <a:t>diferences</a:t>
            </a:r>
            <a:r>
              <a:rPr lang="en-GB" sz="1200" kern="1200" dirty="0">
                <a:solidFill>
                  <a:schemeClr val="tx1"/>
                </a:solidFill>
                <a:effectLst/>
                <a:latin typeface="+mn-lt"/>
                <a:ea typeface="+mn-ea"/>
                <a:cs typeface="+mn-cs"/>
              </a:rPr>
              <a:t> in water placement in the binding site. </a:t>
            </a:r>
            <a:r>
              <a:rPr lang="en-GB" sz="1200" kern="1200" dirty="0" err="1">
                <a:solidFill>
                  <a:schemeClr val="tx1"/>
                </a:solidFill>
                <a:effectLst/>
                <a:latin typeface="+mn-lt"/>
                <a:ea typeface="+mn-ea"/>
                <a:cs typeface="+mn-cs"/>
              </a:rPr>
              <a:t>cal</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culations</a:t>
            </a:r>
            <a:r>
              <a:rPr lang="en-GB" sz="1200" kern="1200" dirty="0">
                <a:solidFill>
                  <a:schemeClr val="tx1"/>
                </a:solidFill>
                <a:effectLst/>
                <a:latin typeface="+mn-lt"/>
                <a:ea typeface="+mn-ea"/>
                <a:cs typeface="+mn-cs"/>
              </a:rPr>
              <a:t>, when simulating the protein-ligand complex, the simulation timescale is normally too short (e.g., ns) to allow adequate sampling of water rearrangements when transforming  one ligand to another which impairs the accuracy of such calculations.</a:t>
            </a:r>
            <a:br>
              <a:rPr lang="en-GB" sz="1200" kern="1200" dirty="0">
                <a:solidFill>
                  <a:schemeClr val="tx1"/>
                </a:solidFill>
                <a:effectLst/>
                <a:latin typeface="+mn-lt"/>
                <a:ea typeface="+mn-ea"/>
                <a:cs typeface="+mn-cs"/>
              </a:rPr>
            </a:b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fld id="{8A7BF6CF-8F12-E74F-942B-376E53A34587}" type="slidenum">
              <a:rPr lang="en-US" smtClean="0"/>
              <a:t>15</a:t>
            </a:fld>
            <a:endParaRPr lang="en-US"/>
          </a:p>
        </p:txBody>
      </p:sp>
    </p:spTree>
    <p:extLst>
      <p:ext uri="{BB962C8B-B14F-4D97-AF65-F5344CB8AC3E}">
        <p14:creationId xmlns:p14="http://schemas.microsoft.com/office/powerpoint/2010/main" val="1350048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AEEA7-2BA7-E2FF-7097-187BA4027E9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F4561D0-89F9-E690-B3B8-A334D4AFE4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41D52F6-0A28-1A67-314B-45423995E4F9}"/>
              </a:ext>
            </a:extLst>
          </p:cNvPr>
          <p:cNvSpPr>
            <a:spLocks noGrp="1"/>
          </p:cNvSpPr>
          <p:nvPr>
            <p:ph type="dt" sz="half" idx="10"/>
          </p:nvPr>
        </p:nvSpPr>
        <p:spPr/>
        <p:txBody>
          <a:bodyPr/>
          <a:lstStyle/>
          <a:p>
            <a:fld id="{0110E2BB-6CD8-1B48-B2A7-60A8B3C859B4}" type="datetimeFigureOut">
              <a:rPr lang="en-US" smtClean="0"/>
              <a:t>7/26/22</a:t>
            </a:fld>
            <a:endParaRPr lang="en-US"/>
          </a:p>
        </p:txBody>
      </p:sp>
      <p:sp>
        <p:nvSpPr>
          <p:cNvPr id="5" name="Footer Placeholder 4">
            <a:extLst>
              <a:ext uri="{FF2B5EF4-FFF2-40B4-BE49-F238E27FC236}">
                <a16:creationId xmlns:a16="http://schemas.microsoft.com/office/drawing/2014/main" id="{ADD0DBB9-B654-0E76-C482-2131D6EBBD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6AC1F-C172-BC43-6E52-700D3E1208D4}"/>
              </a:ext>
            </a:extLst>
          </p:cNvPr>
          <p:cNvSpPr>
            <a:spLocks noGrp="1"/>
          </p:cNvSpPr>
          <p:nvPr>
            <p:ph type="sldNum" sz="quarter" idx="12"/>
          </p:nvPr>
        </p:nvSpPr>
        <p:spPr/>
        <p:txBody>
          <a:bodyPr/>
          <a:lstStyle/>
          <a:p>
            <a:fld id="{04C3BFD4-F5B1-CA43-9821-80264791E4A8}" type="slidenum">
              <a:rPr lang="en-US" smtClean="0"/>
              <a:t>‹#›</a:t>
            </a:fld>
            <a:endParaRPr lang="en-US"/>
          </a:p>
        </p:txBody>
      </p:sp>
    </p:spTree>
    <p:extLst>
      <p:ext uri="{BB962C8B-B14F-4D97-AF65-F5344CB8AC3E}">
        <p14:creationId xmlns:p14="http://schemas.microsoft.com/office/powerpoint/2010/main" val="341151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C38F2-36AB-EF36-86D8-C8ACE8B994E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5347EFD-EF16-1A10-1965-A222890E999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E7D4031-3D62-B983-87C0-37121631D5F7}"/>
              </a:ext>
            </a:extLst>
          </p:cNvPr>
          <p:cNvSpPr>
            <a:spLocks noGrp="1"/>
          </p:cNvSpPr>
          <p:nvPr>
            <p:ph type="dt" sz="half" idx="10"/>
          </p:nvPr>
        </p:nvSpPr>
        <p:spPr/>
        <p:txBody>
          <a:bodyPr/>
          <a:lstStyle/>
          <a:p>
            <a:fld id="{0110E2BB-6CD8-1B48-B2A7-60A8B3C859B4}" type="datetimeFigureOut">
              <a:rPr lang="en-US" smtClean="0"/>
              <a:t>7/26/22</a:t>
            </a:fld>
            <a:endParaRPr lang="en-US"/>
          </a:p>
        </p:txBody>
      </p:sp>
      <p:sp>
        <p:nvSpPr>
          <p:cNvPr id="5" name="Footer Placeholder 4">
            <a:extLst>
              <a:ext uri="{FF2B5EF4-FFF2-40B4-BE49-F238E27FC236}">
                <a16:creationId xmlns:a16="http://schemas.microsoft.com/office/drawing/2014/main" id="{2C5490F8-16C4-C8A5-7E12-F45021442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4FFE2-50C2-16FD-C7CA-571272DBAEE2}"/>
              </a:ext>
            </a:extLst>
          </p:cNvPr>
          <p:cNvSpPr>
            <a:spLocks noGrp="1"/>
          </p:cNvSpPr>
          <p:nvPr>
            <p:ph type="sldNum" sz="quarter" idx="12"/>
          </p:nvPr>
        </p:nvSpPr>
        <p:spPr/>
        <p:txBody>
          <a:bodyPr/>
          <a:lstStyle/>
          <a:p>
            <a:fld id="{04C3BFD4-F5B1-CA43-9821-80264791E4A8}" type="slidenum">
              <a:rPr lang="en-US" smtClean="0"/>
              <a:t>‹#›</a:t>
            </a:fld>
            <a:endParaRPr lang="en-US"/>
          </a:p>
        </p:txBody>
      </p:sp>
    </p:spTree>
    <p:extLst>
      <p:ext uri="{BB962C8B-B14F-4D97-AF65-F5344CB8AC3E}">
        <p14:creationId xmlns:p14="http://schemas.microsoft.com/office/powerpoint/2010/main" val="1281401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E64D6A-B6FE-B179-44B3-4EBCB60969E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32E7482-CE41-6970-8904-746CD47BBC7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0058BE0-4C4C-0649-564B-81610B83490C}"/>
              </a:ext>
            </a:extLst>
          </p:cNvPr>
          <p:cNvSpPr>
            <a:spLocks noGrp="1"/>
          </p:cNvSpPr>
          <p:nvPr>
            <p:ph type="dt" sz="half" idx="10"/>
          </p:nvPr>
        </p:nvSpPr>
        <p:spPr/>
        <p:txBody>
          <a:bodyPr/>
          <a:lstStyle/>
          <a:p>
            <a:fld id="{0110E2BB-6CD8-1B48-B2A7-60A8B3C859B4}" type="datetimeFigureOut">
              <a:rPr lang="en-US" smtClean="0"/>
              <a:t>7/26/22</a:t>
            </a:fld>
            <a:endParaRPr lang="en-US"/>
          </a:p>
        </p:txBody>
      </p:sp>
      <p:sp>
        <p:nvSpPr>
          <p:cNvPr id="5" name="Footer Placeholder 4">
            <a:extLst>
              <a:ext uri="{FF2B5EF4-FFF2-40B4-BE49-F238E27FC236}">
                <a16:creationId xmlns:a16="http://schemas.microsoft.com/office/drawing/2014/main" id="{2588B5FC-FC4A-55B5-ABF8-5726D39839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44C20-68CD-B6F8-1A16-DC1E5746B52D}"/>
              </a:ext>
            </a:extLst>
          </p:cNvPr>
          <p:cNvSpPr>
            <a:spLocks noGrp="1"/>
          </p:cNvSpPr>
          <p:nvPr>
            <p:ph type="sldNum" sz="quarter" idx="12"/>
          </p:nvPr>
        </p:nvSpPr>
        <p:spPr/>
        <p:txBody>
          <a:bodyPr/>
          <a:lstStyle/>
          <a:p>
            <a:fld id="{04C3BFD4-F5B1-CA43-9821-80264791E4A8}" type="slidenum">
              <a:rPr lang="en-US" smtClean="0"/>
              <a:t>‹#›</a:t>
            </a:fld>
            <a:endParaRPr lang="en-US"/>
          </a:p>
        </p:txBody>
      </p:sp>
    </p:spTree>
    <p:extLst>
      <p:ext uri="{BB962C8B-B14F-4D97-AF65-F5344CB8AC3E}">
        <p14:creationId xmlns:p14="http://schemas.microsoft.com/office/powerpoint/2010/main" val="4047405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5D0C3-A315-FFD4-8A87-E6AD7654329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120812-1801-E201-2184-00BECA5AE7F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E39B87-DED8-565F-D7B3-E3797BE0414B}"/>
              </a:ext>
            </a:extLst>
          </p:cNvPr>
          <p:cNvSpPr>
            <a:spLocks noGrp="1"/>
          </p:cNvSpPr>
          <p:nvPr>
            <p:ph type="dt" sz="half" idx="10"/>
          </p:nvPr>
        </p:nvSpPr>
        <p:spPr/>
        <p:txBody>
          <a:bodyPr/>
          <a:lstStyle/>
          <a:p>
            <a:fld id="{0110E2BB-6CD8-1B48-B2A7-60A8B3C859B4}" type="datetimeFigureOut">
              <a:rPr lang="en-US" smtClean="0"/>
              <a:t>7/26/22</a:t>
            </a:fld>
            <a:endParaRPr lang="en-US"/>
          </a:p>
        </p:txBody>
      </p:sp>
      <p:sp>
        <p:nvSpPr>
          <p:cNvPr id="5" name="Footer Placeholder 4">
            <a:extLst>
              <a:ext uri="{FF2B5EF4-FFF2-40B4-BE49-F238E27FC236}">
                <a16:creationId xmlns:a16="http://schemas.microsoft.com/office/drawing/2014/main" id="{ACC89275-2846-DFFF-DBFD-9EAE73B819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E8655E-FE7A-AD1D-CF97-F60D13CB2268}"/>
              </a:ext>
            </a:extLst>
          </p:cNvPr>
          <p:cNvSpPr>
            <a:spLocks noGrp="1"/>
          </p:cNvSpPr>
          <p:nvPr>
            <p:ph type="sldNum" sz="quarter" idx="12"/>
          </p:nvPr>
        </p:nvSpPr>
        <p:spPr/>
        <p:txBody>
          <a:bodyPr/>
          <a:lstStyle/>
          <a:p>
            <a:fld id="{04C3BFD4-F5B1-CA43-9821-80264791E4A8}" type="slidenum">
              <a:rPr lang="en-US" smtClean="0"/>
              <a:t>‹#›</a:t>
            </a:fld>
            <a:endParaRPr lang="en-US"/>
          </a:p>
        </p:txBody>
      </p:sp>
    </p:spTree>
    <p:extLst>
      <p:ext uri="{BB962C8B-B14F-4D97-AF65-F5344CB8AC3E}">
        <p14:creationId xmlns:p14="http://schemas.microsoft.com/office/powerpoint/2010/main" val="3443130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7185-4A22-AE14-121E-1514483B207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D310C3B-57C2-515E-F8F2-62B6DBE048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597AC3C-EC5D-FBED-343A-CDCC49A56537}"/>
              </a:ext>
            </a:extLst>
          </p:cNvPr>
          <p:cNvSpPr>
            <a:spLocks noGrp="1"/>
          </p:cNvSpPr>
          <p:nvPr>
            <p:ph type="dt" sz="half" idx="10"/>
          </p:nvPr>
        </p:nvSpPr>
        <p:spPr/>
        <p:txBody>
          <a:bodyPr/>
          <a:lstStyle/>
          <a:p>
            <a:fld id="{0110E2BB-6CD8-1B48-B2A7-60A8B3C859B4}" type="datetimeFigureOut">
              <a:rPr lang="en-US" smtClean="0"/>
              <a:t>7/26/22</a:t>
            </a:fld>
            <a:endParaRPr lang="en-US"/>
          </a:p>
        </p:txBody>
      </p:sp>
      <p:sp>
        <p:nvSpPr>
          <p:cNvPr id="5" name="Footer Placeholder 4">
            <a:extLst>
              <a:ext uri="{FF2B5EF4-FFF2-40B4-BE49-F238E27FC236}">
                <a16:creationId xmlns:a16="http://schemas.microsoft.com/office/drawing/2014/main" id="{0D1AF927-EFB3-D76A-89CE-F0ED38608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055030-60A5-CAA3-0AEF-2B84863EA37A}"/>
              </a:ext>
            </a:extLst>
          </p:cNvPr>
          <p:cNvSpPr>
            <a:spLocks noGrp="1"/>
          </p:cNvSpPr>
          <p:nvPr>
            <p:ph type="sldNum" sz="quarter" idx="12"/>
          </p:nvPr>
        </p:nvSpPr>
        <p:spPr/>
        <p:txBody>
          <a:bodyPr/>
          <a:lstStyle/>
          <a:p>
            <a:fld id="{04C3BFD4-F5B1-CA43-9821-80264791E4A8}" type="slidenum">
              <a:rPr lang="en-US" smtClean="0"/>
              <a:t>‹#›</a:t>
            </a:fld>
            <a:endParaRPr lang="en-US"/>
          </a:p>
        </p:txBody>
      </p:sp>
    </p:spTree>
    <p:extLst>
      <p:ext uri="{BB962C8B-B14F-4D97-AF65-F5344CB8AC3E}">
        <p14:creationId xmlns:p14="http://schemas.microsoft.com/office/powerpoint/2010/main" val="2349807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966B-A150-3EE9-EC57-561FC896ED1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D9E4A73-E745-B0AB-97F4-F5EC96FE46E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8EE67EE-8B88-774F-A1C0-91063116C4B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C2B4576-EECE-8C56-F49D-46DA263C5BBC}"/>
              </a:ext>
            </a:extLst>
          </p:cNvPr>
          <p:cNvSpPr>
            <a:spLocks noGrp="1"/>
          </p:cNvSpPr>
          <p:nvPr>
            <p:ph type="dt" sz="half" idx="10"/>
          </p:nvPr>
        </p:nvSpPr>
        <p:spPr/>
        <p:txBody>
          <a:bodyPr/>
          <a:lstStyle/>
          <a:p>
            <a:fld id="{0110E2BB-6CD8-1B48-B2A7-60A8B3C859B4}" type="datetimeFigureOut">
              <a:rPr lang="en-US" smtClean="0"/>
              <a:t>7/26/22</a:t>
            </a:fld>
            <a:endParaRPr lang="en-US"/>
          </a:p>
        </p:txBody>
      </p:sp>
      <p:sp>
        <p:nvSpPr>
          <p:cNvPr id="6" name="Footer Placeholder 5">
            <a:extLst>
              <a:ext uri="{FF2B5EF4-FFF2-40B4-BE49-F238E27FC236}">
                <a16:creationId xmlns:a16="http://schemas.microsoft.com/office/drawing/2014/main" id="{84118D23-B361-2DA6-89B1-31DFA0E6DE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DF84B-09CD-E896-E496-AE3E3BE5A26C}"/>
              </a:ext>
            </a:extLst>
          </p:cNvPr>
          <p:cNvSpPr>
            <a:spLocks noGrp="1"/>
          </p:cNvSpPr>
          <p:nvPr>
            <p:ph type="sldNum" sz="quarter" idx="12"/>
          </p:nvPr>
        </p:nvSpPr>
        <p:spPr/>
        <p:txBody>
          <a:bodyPr/>
          <a:lstStyle/>
          <a:p>
            <a:fld id="{04C3BFD4-F5B1-CA43-9821-80264791E4A8}" type="slidenum">
              <a:rPr lang="en-US" smtClean="0"/>
              <a:t>‹#›</a:t>
            </a:fld>
            <a:endParaRPr lang="en-US"/>
          </a:p>
        </p:txBody>
      </p:sp>
    </p:spTree>
    <p:extLst>
      <p:ext uri="{BB962C8B-B14F-4D97-AF65-F5344CB8AC3E}">
        <p14:creationId xmlns:p14="http://schemas.microsoft.com/office/powerpoint/2010/main" val="2281372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538D-EFF3-28DF-141E-F5BEE0AFD63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DC48E64-D708-E3EC-6223-F003823D43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B6BC2AE-E24B-89C6-03DB-ADBC1877B6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CBABF53-3640-CBAD-F572-18E972FC1F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50C7C26-8542-A70C-D377-53AFF1AF1C9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E8A78F4-914F-C872-C56E-E5D49B5A6AA9}"/>
              </a:ext>
            </a:extLst>
          </p:cNvPr>
          <p:cNvSpPr>
            <a:spLocks noGrp="1"/>
          </p:cNvSpPr>
          <p:nvPr>
            <p:ph type="dt" sz="half" idx="10"/>
          </p:nvPr>
        </p:nvSpPr>
        <p:spPr/>
        <p:txBody>
          <a:bodyPr/>
          <a:lstStyle/>
          <a:p>
            <a:fld id="{0110E2BB-6CD8-1B48-B2A7-60A8B3C859B4}" type="datetimeFigureOut">
              <a:rPr lang="en-US" smtClean="0"/>
              <a:t>7/26/22</a:t>
            </a:fld>
            <a:endParaRPr lang="en-US"/>
          </a:p>
        </p:txBody>
      </p:sp>
      <p:sp>
        <p:nvSpPr>
          <p:cNvPr id="8" name="Footer Placeholder 7">
            <a:extLst>
              <a:ext uri="{FF2B5EF4-FFF2-40B4-BE49-F238E27FC236}">
                <a16:creationId xmlns:a16="http://schemas.microsoft.com/office/drawing/2014/main" id="{9428706A-C47B-802D-A03C-EA1D711696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06D31E-B2A9-B477-9427-8D21AAE5AAD2}"/>
              </a:ext>
            </a:extLst>
          </p:cNvPr>
          <p:cNvSpPr>
            <a:spLocks noGrp="1"/>
          </p:cNvSpPr>
          <p:nvPr>
            <p:ph type="sldNum" sz="quarter" idx="12"/>
          </p:nvPr>
        </p:nvSpPr>
        <p:spPr/>
        <p:txBody>
          <a:bodyPr/>
          <a:lstStyle/>
          <a:p>
            <a:fld id="{04C3BFD4-F5B1-CA43-9821-80264791E4A8}" type="slidenum">
              <a:rPr lang="en-US" smtClean="0"/>
              <a:t>‹#›</a:t>
            </a:fld>
            <a:endParaRPr lang="en-US"/>
          </a:p>
        </p:txBody>
      </p:sp>
    </p:spTree>
    <p:extLst>
      <p:ext uri="{BB962C8B-B14F-4D97-AF65-F5344CB8AC3E}">
        <p14:creationId xmlns:p14="http://schemas.microsoft.com/office/powerpoint/2010/main" val="3055150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B1D8-0E17-8F08-5068-C26CD273AF1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223D3C3-7013-7E01-A0DA-8D27AAA15C30}"/>
              </a:ext>
            </a:extLst>
          </p:cNvPr>
          <p:cNvSpPr>
            <a:spLocks noGrp="1"/>
          </p:cNvSpPr>
          <p:nvPr>
            <p:ph type="dt" sz="half" idx="10"/>
          </p:nvPr>
        </p:nvSpPr>
        <p:spPr/>
        <p:txBody>
          <a:bodyPr/>
          <a:lstStyle/>
          <a:p>
            <a:fld id="{0110E2BB-6CD8-1B48-B2A7-60A8B3C859B4}" type="datetimeFigureOut">
              <a:rPr lang="en-US" smtClean="0"/>
              <a:t>7/26/22</a:t>
            </a:fld>
            <a:endParaRPr lang="en-US"/>
          </a:p>
        </p:txBody>
      </p:sp>
      <p:sp>
        <p:nvSpPr>
          <p:cNvPr id="4" name="Footer Placeholder 3">
            <a:extLst>
              <a:ext uri="{FF2B5EF4-FFF2-40B4-BE49-F238E27FC236}">
                <a16:creationId xmlns:a16="http://schemas.microsoft.com/office/drawing/2014/main" id="{9BC04021-405D-7563-7C46-8EB504179E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D262B3-C89B-8CAE-4EFD-2DB7653B5DBC}"/>
              </a:ext>
            </a:extLst>
          </p:cNvPr>
          <p:cNvSpPr>
            <a:spLocks noGrp="1"/>
          </p:cNvSpPr>
          <p:nvPr>
            <p:ph type="sldNum" sz="quarter" idx="12"/>
          </p:nvPr>
        </p:nvSpPr>
        <p:spPr/>
        <p:txBody>
          <a:bodyPr/>
          <a:lstStyle/>
          <a:p>
            <a:fld id="{04C3BFD4-F5B1-CA43-9821-80264791E4A8}" type="slidenum">
              <a:rPr lang="en-US" smtClean="0"/>
              <a:t>‹#›</a:t>
            </a:fld>
            <a:endParaRPr lang="en-US"/>
          </a:p>
        </p:txBody>
      </p:sp>
    </p:spTree>
    <p:extLst>
      <p:ext uri="{BB962C8B-B14F-4D97-AF65-F5344CB8AC3E}">
        <p14:creationId xmlns:p14="http://schemas.microsoft.com/office/powerpoint/2010/main" val="1668817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A26559-86F0-32AC-23CE-DE4C581BEF1B}"/>
              </a:ext>
            </a:extLst>
          </p:cNvPr>
          <p:cNvSpPr>
            <a:spLocks noGrp="1"/>
          </p:cNvSpPr>
          <p:nvPr>
            <p:ph type="dt" sz="half" idx="10"/>
          </p:nvPr>
        </p:nvSpPr>
        <p:spPr/>
        <p:txBody>
          <a:bodyPr/>
          <a:lstStyle/>
          <a:p>
            <a:fld id="{0110E2BB-6CD8-1B48-B2A7-60A8B3C859B4}" type="datetimeFigureOut">
              <a:rPr lang="en-US" smtClean="0"/>
              <a:t>7/26/22</a:t>
            </a:fld>
            <a:endParaRPr lang="en-US"/>
          </a:p>
        </p:txBody>
      </p:sp>
      <p:sp>
        <p:nvSpPr>
          <p:cNvPr id="3" name="Footer Placeholder 2">
            <a:extLst>
              <a:ext uri="{FF2B5EF4-FFF2-40B4-BE49-F238E27FC236}">
                <a16:creationId xmlns:a16="http://schemas.microsoft.com/office/drawing/2014/main" id="{7E812A27-831B-583B-FEE3-CC0021EF6D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23B9CB-0E61-7966-6D25-A740F12A04A7}"/>
              </a:ext>
            </a:extLst>
          </p:cNvPr>
          <p:cNvSpPr>
            <a:spLocks noGrp="1"/>
          </p:cNvSpPr>
          <p:nvPr>
            <p:ph type="sldNum" sz="quarter" idx="12"/>
          </p:nvPr>
        </p:nvSpPr>
        <p:spPr/>
        <p:txBody>
          <a:bodyPr/>
          <a:lstStyle/>
          <a:p>
            <a:fld id="{04C3BFD4-F5B1-CA43-9821-80264791E4A8}" type="slidenum">
              <a:rPr lang="en-US" smtClean="0"/>
              <a:t>‹#›</a:t>
            </a:fld>
            <a:endParaRPr lang="en-US"/>
          </a:p>
        </p:txBody>
      </p:sp>
    </p:spTree>
    <p:extLst>
      <p:ext uri="{BB962C8B-B14F-4D97-AF65-F5344CB8AC3E}">
        <p14:creationId xmlns:p14="http://schemas.microsoft.com/office/powerpoint/2010/main" val="3240706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BABE4-C3C9-3B73-7DCD-5FB7744D46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3585B60-7F4C-22BD-1BFD-A1326EE07D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BD8D9DD-CC27-5D4A-2073-523F52CB45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CF2774C-1FBF-5333-DD6E-3BEAEC9DC960}"/>
              </a:ext>
            </a:extLst>
          </p:cNvPr>
          <p:cNvSpPr>
            <a:spLocks noGrp="1"/>
          </p:cNvSpPr>
          <p:nvPr>
            <p:ph type="dt" sz="half" idx="10"/>
          </p:nvPr>
        </p:nvSpPr>
        <p:spPr/>
        <p:txBody>
          <a:bodyPr/>
          <a:lstStyle/>
          <a:p>
            <a:fld id="{0110E2BB-6CD8-1B48-B2A7-60A8B3C859B4}" type="datetimeFigureOut">
              <a:rPr lang="en-US" smtClean="0"/>
              <a:t>7/26/22</a:t>
            </a:fld>
            <a:endParaRPr lang="en-US"/>
          </a:p>
        </p:txBody>
      </p:sp>
      <p:sp>
        <p:nvSpPr>
          <p:cNvPr id="6" name="Footer Placeholder 5">
            <a:extLst>
              <a:ext uri="{FF2B5EF4-FFF2-40B4-BE49-F238E27FC236}">
                <a16:creationId xmlns:a16="http://schemas.microsoft.com/office/drawing/2014/main" id="{67DE300D-EF6E-CF33-BDD3-B9ADBED7D6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49F6F2-6D49-3BD7-E2ED-BADA62AE490F}"/>
              </a:ext>
            </a:extLst>
          </p:cNvPr>
          <p:cNvSpPr>
            <a:spLocks noGrp="1"/>
          </p:cNvSpPr>
          <p:nvPr>
            <p:ph type="sldNum" sz="quarter" idx="12"/>
          </p:nvPr>
        </p:nvSpPr>
        <p:spPr/>
        <p:txBody>
          <a:bodyPr/>
          <a:lstStyle/>
          <a:p>
            <a:fld id="{04C3BFD4-F5B1-CA43-9821-80264791E4A8}" type="slidenum">
              <a:rPr lang="en-US" smtClean="0"/>
              <a:t>‹#›</a:t>
            </a:fld>
            <a:endParaRPr lang="en-US"/>
          </a:p>
        </p:txBody>
      </p:sp>
    </p:spTree>
    <p:extLst>
      <p:ext uri="{BB962C8B-B14F-4D97-AF65-F5344CB8AC3E}">
        <p14:creationId xmlns:p14="http://schemas.microsoft.com/office/powerpoint/2010/main" val="3685177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EE1B8-F538-1D22-5C23-E4BB89AC8DB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39E6ADD-FABC-E3E8-E6CE-39940CD6CA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374C20-53A4-2A7B-954C-808FBD0AC8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A9BA06D-4DF8-A611-AD3C-EF8AAA3AFA18}"/>
              </a:ext>
            </a:extLst>
          </p:cNvPr>
          <p:cNvSpPr>
            <a:spLocks noGrp="1"/>
          </p:cNvSpPr>
          <p:nvPr>
            <p:ph type="dt" sz="half" idx="10"/>
          </p:nvPr>
        </p:nvSpPr>
        <p:spPr/>
        <p:txBody>
          <a:bodyPr/>
          <a:lstStyle/>
          <a:p>
            <a:fld id="{0110E2BB-6CD8-1B48-B2A7-60A8B3C859B4}" type="datetimeFigureOut">
              <a:rPr lang="en-US" smtClean="0"/>
              <a:t>7/26/22</a:t>
            </a:fld>
            <a:endParaRPr lang="en-US"/>
          </a:p>
        </p:txBody>
      </p:sp>
      <p:sp>
        <p:nvSpPr>
          <p:cNvPr id="6" name="Footer Placeholder 5">
            <a:extLst>
              <a:ext uri="{FF2B5EF4-FFF2-40B4-BE49-F238E27FC236}">
                <a16:creationId xmlns:a16="http://schemas.microsoft.com/office/drawing/2014/main" id="{45AF5418-78B9-9173-8CD8-AFC5F7C3CB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DAD97-4749-BA56-B300-CDF8D8870182}"/>
              </a:ext>
            </a:extLst>
          </p:cNvPr>
          <p:cNvSpPr>
            <a:spLocks noGrp="1"/>
          </p:cNvSpPr>
          <p:nvPr>
            <p:ph type="sldNum" sz="quarter" idx="12"/>
          </p:nvPr>
        </p:nvSpPr>
        <p:spPr/>
        <p:txBody>
          <a:bodyPr/>
          <a:lstStyle/>
          <a:p>
            <a:fld id="{04C3BFD4-F5B1-CA43-9821-80264791E4A8}" type="slidenum">
              <a:rPr lang="en-US" smtClean="0"/>
              <a:t>‹#›</a:t>
            </a:fld>
            <a:endParaRPr lang="en-US"/>
          </a:p>
        </p:txBody>
      </p:sp>
    </p:spTree>
    <p:extLst>
      <p:ext uri="{BB962C8B-B14F-4D97-AF65-F5344CB8AC3E}">
        <p14:creationId xmlns:p14="http://schemas.microsoft.com/office/powerpoint/2010/main" val="3323598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2E748E-2300-395D-A266-3892E5AA94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262215E-BEE3-2A44-4D47-6384771C44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182377-470C-DBC2-1B3C-A4DCB7FB90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10E2BB-6CD8-1B48-B2A7-60A8B3C859B4}" type="datetimeFigureOut">
              <a:rPr lang="en-US" smtClean="0"/>
              <a:t>7/26/22</a:t>
            </a:fld>
            <a:endParaRPr lang="en-US"/>
          </a:p>
        </p:txBody>
      </p:sp>
      <p:sp>
        <p:nvSpPr>
          <p:cNvPr id="5" name="Footer Placeholder 4">
            <a:extLst>
              <a:ext uri="{FF2B5EF4-FFF2-40B4-BE49-F238E27FC236}">
                <a16:creationId xmlns:a16="http://schemas.microsoft.com/office/drawing/2014/main" id="{27779E8E-6D65-5C4F-50A2-9BDA18DE45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16DE24-76A8-9719-5E3D-AF97033221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C3BFD4-F5B1-CA43-9821-80264791E4A8}" type="slidenum">
              <a:rPr lang="en-US" smtClean="0"/>
              <a:t>‹#›</a:t>
            </a:fld>
            <a:endParaRPr lang="en-US"/>
          </a:p>
        </p:txBody>
      </p:sp>
    </p:spTree>
    <p:extLst>
      <p:ext uri="{BB962C8B-B14F-4D97-AF65-F5344CB8AC3E}">
        <p14:creationId xmlns:p14="http://schemas.microsoft.com/office/powerpoint/2010/main" val="3721966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8.png"/><Relationship Id="rId4" Type="http://schemas.openxmlformats.org/officeDocument/2006/relationships/diagramLayout" Target="../diagrams/layout1.xml"/><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emf"/></Relationships>
</file>

<file path=ppt/slides/_rels/slide25.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8.png"/><Relationship Id="rId7" Type="http://schemas.openxmlformats.org/officeDocument/2006/relationships/image" Target="NUL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hyperlink" Target="http://www.ncbi.nlm.nih.gov/pmc/articles/PMC3038139/"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hyperlink" Target="https://eur01.safelinks.protection.outlook.com/?url=https%3A%2F%2Fwww.ccpbiosim.ac.uk%2Fevents%2Fupcoming%2Feventdetail%2F145%2F-%2Ftraining-week-2022&amp;data=05%7C01%7Cj.morado%40ucl.ac.uk%7Cf95789a5553747cc13c108da6bea73ec%7C1faf88fea9984c5b93c9210a11d9a5c2%7C0%7C0%7C637940953286607258%7CUnknown%7CTWFpbGZsb3d8eyJWIjoiMC4wLjAwMDAiLCJQIjoiV2luMzIiLCJBTiI6Ik1haWwiLCJXVCI6Mn0%3D%7C2000%7C%7C%7C&amp;sdata=YvHj%2BvMEFG8hnOwFPqW6yrswhC%2FJTt%2FtzEAI52HEALE%3D&amp;reserved=0"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doi.org/10.1038/s41586-021-03819-2" TargetMode="External"/><Relationship Id="rId4" Type="http://schemas.openxmlformats.org/officeDocument/2006/relationships/image" Target="../media/image51.gif"/></Relationships>
</file>

<file path=ppt/slides/_rels/slide3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github.com/sokrypton/ColabFold"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britannica.com/science/cell-biology"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britannica.com/science/cell-biology"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F3C9EA-9FFD-F90E-1FED-48615DCC44E6}"/>
              </a:ext>
            </a:extLst>
          </p:cNvPr>
          <p:cNvPicPr>
            <a:picLocks noChangeAspect="1"/>
          </p:cNvPicPr>
          <p:nvPr/>
        </p:nvPicPr>
        <p:blipFill>
          <a:blip r:embed="rId3"/>
          <a:stretch>
            <a:fillRect/>
          </a:stretch>
        </p:blipFill>
        <p:spPr>
          <a:xfrm rot="18856413">
            <a:off x="9072996" y="-1203038"/>
            <a:ext cx="6362700" cy="6045200"/>
          </a:xfrm>
          <a:prstGeom prst="rect">
            <a:avLst/>
          </a:prstGeom>
        </p:spPr>
      </p:pic>
      <p:pic>
        <p:nvPicPr>
          <p:cNvPr id="4" name="Picture 3">
            <a:extLst>
              <a:ext uri="{FF2B5EF4-FFF2-40B4-BE49-F238E27FC236}">
                <a16:creationId xmlns:a16="http://schemas.microsoft.com/office/drawing/2014/main" id="{5F96FC98-E3EA-5D0B-2F15-4071CA28C5C1}"/>
              </a:ext>
            </a:extLst>
          </p:cNvPr>
          <p:cNvPicPr>
            <a:picLocks noChangeAspect="1"/>
          </p:cNvPicPr>
          <p:nvPr/>
        </p:nvPicPr>
        <p:blipFill>
          <a:blip r:embed="rId4"/>
          <a:stretch>
            <a:fillRect/>
          </a:stretch>
        </p:blipFill>
        <p:spPr>
          <a:xfrm>
            <a:off x="-2676663" y="1900382"/>
            <a:ext cx="6718300" cy="6756400"/>
          </a:xfrm>
          <a:prstGeom prst="rect">
            <a:avLst/>
          </a:prstGeom>
        </p:spPr>
      </p:pic>
      <p:sp>
        <p:nvSpPr>
          <p:cNvPr id="2" name="Title 1">
            <a:extLst>
              <a:ext uri="{FF2B5EF4-FFF2-40B4-BE49-F238E27FC236}">
                <a16:creationId xmlns:a16="http://schemas.microsoft.com/office/drawing/2014/main" id="{88F74189-FBEB-C236-5CF8-F17A664C2D06}"/>
              </a:ext>
            </a:extLst>
          </p:cNvPr>
          <p:cNvSpPr>
            <a:spLocks noGrp="1"/>
          </p:cNvSpPr>
          <p:nvPr>
            <p:ph type="ctrTitle"/>
          </p:nvPr>
        </p:nvSpPr>
        <p:spPr/>
        <p:txBody>
          <a:bodyPr>
            <a:normAutofit fontScale="90000"/>
          </a:bodyPr>
          <a:lstStyle/>
          <a:p>
            <a:r>
              <a:rPr lang="en-US" b="1">
                <a:latin typeface="Palatino" pitchFamily="2" charset="77"/>
                <a:ea typeface="Palatino" pitchFamily="2" charset="77"/>
                <a:cs typeface="Verdana" panose="020B0604030504040204" pitchFamily="34" charset="0"/>
              </a:rPr>
              <a:t>Introduction to Biomolecular Simulations</a:t>
            </a:r>
            <a:endParaRPr lang="en-US" dirty="0"/>
          </a:p>
        </p:txBody>
      </p:sp>
      <p:sp>
        <p:nvSpPr>
          <p:cNvPr id="3" name="Subtitle 2">
            <a:extLst>
              <a:ext uri="{FF2B5EF4-FFF2-40B4-BE49-F238E27FC236}">
                <a16:creationId xmlns:a16="http://schemas.microsoft.com/office/drawing/2014/main" id="{C186AF14-7474-25C9-639F-821CE8C3CC01}"/>
              </a:ext>
            </a:extLst>
          </p:cNvPr>
          <p:cNvSpPr>
            <a:spLocks noGrp="1"/>
          </p:cNvSpPr>
          <p:nvPr>
            <p:ph type="subTitle" idx="1"/>
          </p:nvPr>
        </p:nvSpPr>
        <p:spPr/>
        <p:txBody>
          <a:bodyPr>
            <a:normAutofit fontScale="92500" lnSpcReduction="10000"/>
          </a:bodyPr>
          <a:lstStyle/>
          <a:p>
            <a:r>
              <a:rPr lang="en-US" i="1" dirty="0">
                <a:latin typeface="Palatino" pitchFamily="2" charset="77"/>
                <a:ea typeface="Palatino" pitchFamily="2" charset="77"/>
              </a:rPr>
              <a:t>João </a:t>
            </a:r>
            <a:r>
              <a:rPr lang="en-US" i="1" dirty="0" err="1">
                <a:latin typeface="Palatino" pitchFamily="2" charset="77"/>
                <a:ea typeface="Palatino" pitchFamily="2" charset="77"/>
              </a:rPr>
              <a:t>Morado</a:t>
            </a:r>
            <a:r>
              <a:rPr lang="en-US" i="1" dirty="0">
                <a:latin typeface="Palatino" pitchFamily="2" charset="77"/>
                <a:ea typeface="Palatino" pitchFamily="2" charset="77"/>
              </a:rPr>
              <a:t> &amp; Sam Martino</a:t>
            </a:r>
          </a:p>
          <a:p>
            <a:endParaRPr lang="en-US" dirty="0">
              <a:latin typeface="Palatino" pitchFamily="2" charset="77"/>
              <a:ea typeface="Palatino" pitchFamily="2" charset="77"/>
            </a:endParaRPr>
          </a:p>
          <a:p>
            <a:r>
              <a:rPr lang="en-US" dirty="0">
                <a:latin typeface="Palatino" pitchFamily="2" charset="77"/>
                <a:ea typeface="Palatino" pitchFamily="2" charset="77"/>
              </a:rPr>
              <a:t>CCP5 Summer School</a:t>
            </a:r>
          </a:p>
          <a:p>
            <a:r>
              <a:rPr lang="en-US" dirty="0">
                <a:latin typeface="Palatino" pitchFamily="2" charset="77"/>
                <a:ea typeface="Palatino" pitchFamily="2" charset="77"/>
              </a:rPr>
              <a:t>Durham, 26 July 2022</a:t>
            </a:r>
          </a:p>
        </p:txBody>
      </p:sp>
      <p:pic>
        <p:nvPicPr>
          <p:cNvPr id="28676" name="Picture 4">
            <a:extLst>
              <a:ext uri="{FF2B5EF4-FFF2-40B4-BE49-F238E27FC236}">
                <a16:creationId xmlns:a16="http://schemas.microsoft.com/office/drawing/2014/main" id="{7BDE1C4D-AD24-7069-F574-317D6D72F5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6482" y="-47542"/>
            <a:ext cx="4759036" cy="139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246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p:txBody>
          <a:bodyPr>
            <a:normAutofit/>
          </a:bodyPr>
          <a:lstStyle/>
          <a:p>
            <a:pPr algn="ctr"/>
            <a:r>
              <a:rPr lang="en-US" sz="4000" b="1" dirty="0">
                <a:latin typeface="Palatino" pitchFamily="2" charset="77"/>
                <a:ea typeface="Palatino" pitchFamily="2" charset="77"/>
                <a:cs typeface="Tahoma" panose="020B0604030504040204" pitchFamily="34" charset="0"/>
              </a:rPr>
              <a:t>What can we simulate? What sort of question can we ask?</a:t>
            </a:r>
          </a:p>
        </p:txBody>
      </p:sp>
      <p:sp>
        <p:nvSpPr>
          <p:cNvPr id="6" name="Content Placeholder 2">
            <a:extLst>
              <a:ext uri="{FF2B5EF4-FFF2-40B4-BE49-F238E27FC236}">
                <a16:creationId xmlns:a16="http://schemas.microsoft.com/office/drawing/2014/main" id="{DE0B950D-953F-AE80-7AE1-E03A3DBBE7F8}"/>
              </a:ext>
            </a:extLst>
          </p:cNvPr>
          <p:cNvSpPr>
            <a:spLocks noGrp="1"/>
          </p:cNvSpPr>
          <p:nvPr>
            <p:ph idx="1"/>
          </p:nvPr>
        </p:nvSpPr>
        <p:spPr>
          <a:xfrm>
            <a:off x="533400" y="1720704"/>
            <a:ext cx="5049570" cy="4546746"/>
          </a:xfrm>
        </p:spPr>
        <p:txBody>
          <a:bodyPr>
            <a:noAutofit/>
          </a:bodyPr>
          <a:lstStyle/>
          <a:p>
            <a:pPr algn="just">
              <a:lnSpc>
                <a:spcPct val="150000"/>
              </a:lnSpc>
            </a:pPr>
            <a:r>
              <a:rPr lang="en-US" sz="1800" dirty="0">
                <a:latin typeface="Palatino" pitchFamily="2" charset="77"/>
                <a:ea typeface="Palatino" pitchFamily="2" charset="77"/>
              </a:rPr>
              <a:t>Conformational dynamics of biomolecular systems in a range of environments</a:t>
            </a:r>
          </a:p>
          <a:p>
            <a:pPr algn="just">
              <a:lnSpc>
                <a:spcPct val="150000"/>
              </a:lnSpc>
            </a:pPr>
            <a:r>
              <a:rPr lang="en-US" sz="1800" dirty="0">
                <a:latin typeface="Palatino" pitchFamily="2" charset="77"/>
                <a:ea typeface="Palatino" pitchFamily="2" charset="77"/>
              </a:rPr>
              <a:t>What are the biophysical/biochemical origins of interactions between two or more molecules?</a:t>
            </a:r>
          </a:p>
          <a:p>
            <a:pPr algn="just">
              <a:lnSpc>
                <a:spcPct val="150000"/>
              </a:lnSpc>
            </a:pPr>
            <a:r>
              <a:rPr lang="en-US" sz="1800" dirty="0">
                <a:latin typeface="Palatino" pitchFamily="2" charset="77"/>
                <a:ea typeface="Palatino" pitchFamily="2" charset="77"/>
              </a:rPr>
              <a:t>Effect of molecules binding or interacting with each other, and aggregation states.</a:t>
            </a:r>
          </a:p>
          <a:p>
            <a:pPr algn="just">
              <a:lnSpc>
                <a:spcPct val="150000"/>
              </a:lnSpc>
            </a:pPr>
            <a:r>
              <a:rPr lang="en-US" sz="1800" dirty="0">
                <a:latin typeface="Palatino" pitchFamily="2" charset="77"/>
                <a:ea typeface="Palatino" pitchFamily="2" charset="77"/>
              </a:rPr>
              <a:t>Enzyme kinetics</a:t>
            </a:r>
          </a:p>
          <a:p>
            <a:pPr algn="just">
              <a:lnSpc>
                <a:spcPct val="150000"/>
              </a:lnSpc>
            </a:pPr>
            <a:r>
              <a:rPr lang="en-US" sz="1800" dirty="0">
                <a:latin typeface="Palatino" pitchFamily="2" charset="77"/>
                <a:ea typeface="Palatino" pitchFamily="2" charset="77"/>
              </a:rPr>
              <a:t>Folding pathways (small peptides/proteins)</a:t>
            </a:r>
          </a:p>
          <a:p>
            <a:pPr marL="0" indent="0" algn="just">
              <a:lnSpc>
                <a:spcPct val="150000"/>
              </a:lnSpc>
              <a:buNone/>
            </a:pPr>
            <a:endParaRPr lang="en-US" sz="1800" dirty="0">
              <a:latin typeface="Palatino" pitchFamily="2" charset="77"/>
              <a:ea typeface="Palatino" pitchFamily="2" charset="77"/>
            </a:endParaRPr>
          </a:p>
          <a:p>
            <a:pPr marL="0" indent="0" algn="just">
              <a:lnSpc>
                <a:spcPct val="150000"/>
              </a:lnSpc>
              <a:buNone/>
            </a:pPr>
            <a:endParaRPr lang="en-US" sz="1800" dirty="0">
              <a:latin typeface="Palatino" pitchFamily="2" charset="77"/>
              <a:ea typeface="Palatino" pitchFamily="2" charset="77"/>
            </a:endParaRPr>
          </a:p>
          <a:p>
            <a:pPr algn="just">
              <a:lnSpc>
                <a:spcPct val="150000"/>
              </a:lnSpc>
            </a:pPr>
            <a:endParaRPr lang="en-US" sz="1800" dirty="0">
              <a:latin typeface="Palatino" pitchFamily="2" charset="77"/>
              <a:ea typeface="Palatino" pitchFamily="2" charset="77"/>
            </a:endParaRPr>
          </a:p>
        </p:txBody>
      </p:sp>
      <p:sp>
        <p:nvSpPr>
          <p:cNvPr id="4" name="TextBox 3">
            <a:extLst>
              <a:ext uri="{FF2B5EF4-FFF2-40B4-BE49-F238E27FC236}">
                <a16:creationId xmlns:a16="http://schemas.microsoft.com/office/drawing/2014/main" id="{1215919D-4728-1913-8B0D-F47AA16A573E}"/>
              </a:ext>
            </a:extLst>
          </p:cNvPr>
          <p:cNvSpPr txBox="1"/>
          <p:nvPr/>
        </p:nvSpPr>
        <p:spPr>
          <a:xfrm>
            <a:off x="8671584" y="6543674"/>
            <a:ext cx="3276600" cy="276999"/>
          </a:xfrm>
          <a:prstGeom prst="rect">
            <a:avLst/>
          </a:prstGeom>
          <a:noFill/>
        </p:spPr>
        <p:txBody>
          <a:bodyPr wrap="square">
            <a:spAutoFit/>
          </a:bodyPr>
          <a:lstStyle/>
          <a:p>
            <a:r>
              <a:rPr lang="en-US" sz="1200" i="1" dirty="0">
                <a:latin typeface="Arial" panose="020B0604020202020204" pitchFamily="34" charset="0"/>
              </a:rPr>
              <a:t>Journal of Cell Science (2016) 129, 257-268</a:t>
            </a:r>
            <a:endParaRPr lang="en-GB" sz="1200" i="1" dirty="0"/>
          </a:p>
        </p:txBody>
      </p:sp>
      <p:pic>
        <p:nvPicPr>
          <p:cNvPr id="5" name="New picture">
            <a:extLst>
              <a:ext uri="{FF2B5EF4-FFF2-40B4-BE49-F238E27FC236}">
                <a16:creationId xmlns:a16="http://schemas.microsoft.com/office/drawing/2014/main" id="{B8BEF239-3539-B63D-1843-3BFEBA636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699" y="1720704"/>
            <a:ext cx="5906298" cy="4772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322826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p:txBody>
          <a:bodyPr>
            <a:normAutofit/>
          </a:bodyPr>
          <a:lstStyle/>
          <a:p>
            <a:pPr algn="ctr"/>
            <a:r>
              <a:rPr lang="en-US" sz="4000" b="1" dirty="0">
                <a:latin typeface="Palatino" pitchFamily="2" charset="77"/>
                <a:ea typeface="Palatino" pitchFamily="2" charset="77"/>
                <a:cs typeface="Tahoma" panose="020B0604030504040204" pitchFamily="34" charset="0"/>
              </a:rPr>
              <a:t>Preparing a Biomolecular Simulation</a:t>
            </a:r>
          </a:p>
        </p:txBody>
      </p:sp>
      <p:sp>
        <p:nvSpPr>
          <p:cNvPr id="6" name="Content Placeholder 2">
            <a:extLst>
              <a:ext uri="{FF2B5EF4-FFF2-40B4-BE49-F238E27FC236}">
                <a16:creationId xmlns:a16="http://schemas.microsoft.com/office/drawing/2014/main" id="{DE0B950D-953F-AE80-7AE1-E03A3DBBE7F8}"/>
              </a:ext>
            </a:extLst>
          </p:cNvPr>
          <p:cNvSpPr>
            <a:spLocks noGrp="1"/>
          </p:cNvSpPr>
          <p:nvPr>
            <p:ph idx="1"/>
          </p:nvPr>
        </p:nvSpPr>
        <p:spPr>
          <a:xfrm>
            <a:off x="535260" y="1450057"/>
            <a:ext cx="11351940" cy="5201465"/>
          </a:xfrm>
        </p:spPr>
        <p:txBody>
          <a:bodyPr>
            <a:noAutofit/>
          </a:bodyPr>
          <a:lstStyle/>
          <a:p>
            <a:pPr marL="0" indent="0" algn="just">
              <a:lnSpc>
                <a:spcPct val="150000"/>
              </a:lnSpc>
              <a:buNone/>
            </a:pPr>
            <a:r>
              <a:rPr lang="en-US" sz="1700" b="1" dirty="0">
                <a:latin typeface="Palatino" pitchFamily="2" charset="77"/>
                <a:ea typeface="Palatino" pitchFamily="2" charset="77"/>
              </a:rPr>
              <a:t>Points to consider:</a:t>
            </a:r>
          </a:p>
          <a:p>
            <a:pPr algn="just">
              <a:lnSpc>
                <a:spcPct val="150000"/>
              </a:lnSpc>
            </a:pPr>
            <a:r>
              <a:rPr lang="en-US" sz="1500" b="1" dirty="0">
                <a:latin typeface="Palatino" pitchFamily="2" charset="77"/>
                <a:ea typeface="Palatino" pitchFamily="2" charset="77"/>
              </a:rPr>
              <a:t>Input structure:</a:t>
            </a:r>
            <a:r>
              <a:rPr lang="en-US" sz="1500" dirty="0">
                <a:latin typeface="Palatino" pitchFamily="2" charset="77"/>
                <a:ea typeface="Palatino" pitchFamily="2" charset="77"/>
              </a:rPr>
              <a:t> is there available a structure of our target system? Do we have to generate it from scratch? </a:t>
            </a:r>
          </a:p>
          <a:p>
            <a:pPr algn="just">
              <a:lnSpc>
                <a:spcPct val="150000"/>
              </a:lnSpc>
            </a:pPr>
            <a:r>
              <a:rPr lang="en-US" sz="1500" b="1" dirty="0">
                <a:latin typeface="Palatino" pitchFamily="2" charset="77"/>
                <a:ea typeface="Palatino" pitchFamily="2" charset="77"/>
              </a:rPr>
              <a:t>Level of theory:</a:t>
            </a:r>
            <a:r>
              <a:rPr lang="en-US" sz="1500" dirty="0">
                <a:latin typeface="Palatino" pitchFamily="2" charset="77"/>
                <a:ea typeface="Palatino" pitchFamily="2" charset="77"/>
              </a:rPr>
              <a:t> classical, quantum or hybrid methods (</a:t>
            </a:r>
            <a:r>
              <a:rPr lang="en-US" sz="1500" i="1" dirty="0">
                <a:latin typeface="Palatino" pitchFamily="2" charset="77"/>
                <a:ea typeface="Palatino" pitchFamily="2" charset="77"/>
              </a:rPr>
              <a:t>e.g., </a:t>
            </a:r>
            <a:r>
              <a:rPr lang="en-US" sz="1500" dirty="0">
                <a:latin typeface="Palatino" pitchFamily="2" charset="77"/>
                <a:ea typeface="Palatino" pitchFamily="2" charset="77"/>
              </a:rPr>
              <a:t>QM/MM)</a:t>
            </a:r>
          </a:p>
          <a:p>
            <a:pPr algn="just">
              <a:lnSpc>
                <a:spcPct val="150000"/>
              </a:lnSpc>
            </a:pPr>
            <a:r>
              <a:rPr lang="en-US" sz="1500" b="1" dirty="0">
                <a:latin typeface="Palatino" pitchFamily="2" charset="77"/>
                <a:ea typeface="Palatino" pitchFamily="2" charset="77"/>
              </a:rPr>
              <a:t>Force field: </a:t>
            </a:r>
            <a:r>
              <a:rPr lang="en-US" sz="1500" dirty="0">
                <a:latin typeface="Palatino" pitchFamily="2" charset="77"/>
                <a:ea typeface="Palatino" pitchFamily="2" charset="77"/>
              </a:rPr>
              <a:t>force fields tailored to the systems of interest and compatible with each other</a:t>
            </a:r>
          </a:p>
          <a:p>
            <a:pPr algn="just">
              <a:lnSpc>
                <a:spcPct val="150000"/>
              </a:lnSpc>
            </a:pPr>
            <a:r>
              <a:rPr lang="en-US" sz="1500" b="1" dirty="0">
                <a:latin typeface="Palatino" pitchFamily="2" charset="77"/>
                <a:ea typeface="Palatino" pitchFamily="2" charset="77"/>
              </a:rPr>
              <a:t>Simulation conditions:</a:t>
            </a:r>
            <a:r>
              <a:rPr lang="en-US" sz="1500" dirty="0">
                <a:latin typeface="Palatino" pitchFamily="2" charset="77"/>
                <a:ea typeface="Palatino" pitchFamily="2" charset="77"/>
              </a:rPr>
              <a:t> pressure, temperature, pH, etc.</a:t>
            </a:r>
          </a:p>
          <a:p>
            <a:pPr algn="just">
              <a:lnSpc>
                <a:spcPct val="150000"/>
              </a:lnSpc>
            </a:pPr>
            <a:r>
              <a:rPr lang="en-US" sz="1500" b="1" dirty="0">
                <a:latin typeface="Palatino" pitchFamily="2" charset="77"/>
                <a:ea typeface="Palatino" pitchFamily="2" charset="77"/>
              </a:rPr>
              <a:t>Software and hardware resources: </a:t>
            </a:r>
            <a:r>
              <a:rPr lang="en-US" sz="1500" dirty="0">
                <a:latin typeface="Palatino" pitchFamily="2" charset="77"/>
                <a:ea typeface="Palatino" pitchFamily="2" charset="77"/>
              </a:rPr>
              <a:t>can we run long enough to simulate the phenomenon we are interested in?</a:t>
            </a:r>
            <a:endParaRPr lang="en-US" sz="1500" b="1" dirty="0">
              <a:latin typeface="Palatino" pitchFamily="2" charset="77"/>
              <a:ea typeface="Palatino" pitchFamily="2" charset="77"/>
            </a:endParaRPr>
          </a:p>
          <a:p>
            <a:pPr marL="0" indent="0" algn="just">
              <a:lnSpc>
                <a:spcPct val="150000"/>
              </a:lnSpc>
              <a:buNone/>
            </a:pPr>
            <a:r>
              <a:rPr lang="en-US" sz="1700" b="1" dirty="0">
                <a:latin typeface="Palatino" pitchFamily="2" charset="77"/>
                <a:ea typeface="Palatino" pitchFamily="2" charset="77"/>
              </a:rPr>
              <a:t>Limitations:</a:t>
            </a:r>
          </a:p>
          <a:p>
            <a:pPr algn="just">
              <a:lnSpc>
                <a:spcPct val="150000"/>
              </a:lnSpc>
            </a:pPr>
            <a:r>
              <a:rPr lang="en-US" sz="1500" dirty="0">
                <a:latin typeface="Palatino" pitchFamily="2" charset="77"/>
                <a:ea typeface="Palatino" pitchFamily="2" charset="77"/>
              </a:rPr>
              <a:t>We are limited primarily by the size and length of our calculations, and the available structures</a:t>
            </a:r>
          </a:p>
          <a:p>
            <a:pPr algn="just">
              <a:lnSpc>
                <a:spcPct val="150000"/>
              </a:lnSpc>
            </a:pPr>
            <a:r>
              <a:rPr lang="en-US" sz="1500" dirty="0">
                <a:latin typeface="Palatino" pitchFamily="2" charset="77"/>
                <a:ea typeface="Palatino" pitchFamily="2" charset="77"/>
              </a:rPr>
              <a:t>Accuracy of classical force fields.</a:t>
            </a:r>
          </a:p>
          <a:p>
            <a:pPr algn="just">
              <a:lnSpc>
                <a:spcPct val="150000"/>
              </a:lnSpc>
            </a:pPr>
            <a:r>
              <a:rPr lang="en-US" sz="1500" dirty="0">
                <a:latin typeface="Palatino" pitchFamily="2" charset="77"/>
                <a:ea typeface="Palatino" pitchFamily="2" charset="77"/>
              </a:rPr>
              <a:t>More accurate techniques require more compute power and are, therefore, more time-consuming</a:t>
            </a:r>
          </a:p>
          <a:p>
            <a:pPr algn="just">
              <a:lnSpc>
                <a:spcPct val="150000"/>
              </a:lnSpc>
            </a:pPr>
            <a:r>
              <a:rPr lang="en-US" sz="1500" dirty="0">
                <a:latin typeface="Palatino" pitchFamily="2" charset="77"/>
                <a:ea typeface="Palatino" pitchFamily="2" charset="77"/>
              </a:rPr>
              <a:t>We must strike a balance between accuracy and simulation time- and length-scales</a:t>
            </a:r>
          </a:p>
          <a:p>
            <a:pPr algn="just">
              <a:lnSpc>
                <a:spcPct val="150000"/>
              </a:lnSpc>
            </a:pPr>
            <a:endParaRPr lang="en-US" sz="1500" dirty="0">
              <a:latin typeface="Palatino" pitchFamily="2" charset="77"/>
              <a:ea typeface="Palatino" pitchFamily="2" charset="77"/>
            </a:endParaRPr>
          </a:p>
        </p:txBody>
      </p:sp>
    </p:spTree>
    <p:extLst>
      <p:ext uri="{BB962C8B-B14F-4D97-AF65-F5344CB8AC3E}">
        <p14:creationId xmlns:p14="http://schemas.microsoft.com/office/powerpoint/2010/main" val="3341472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p:txBody>
          <a:bodyPr>
            <a:normAutofit/>
          </a:bodyPr>
          <a:lstStyle/>
          <a:p>
            <a:pPr algn="ctr"/>
            <a:r>
              <a:rPr lang="en-US" sz="4000" b="1" dirty="0">
                <a:latin typeface="Palatino" pitchFamily="2" charset="77"/>
                <a:ea typeface="Palatino" pitchFamily="2" charset="77"/>
                <a:cs typeface="Tahoma" panose="020B0604030504040204" pitchFamily="34" charset="0"/>
              </a:rPr>
              <a:t>Input Structures</a:t>
            </a:r>
          </a:p>
        </p:txBody>
      </p:sp>
      <p:sp>
        <p:nvSpPr>
          <p:cNvPr id="6" name="Content Placeholder 2">
            <a:extLst>
              <a:ext uri="{FF2B5EF4-FFF2-40B4-BE49-F238E27FC236}">
                <a16:creationId xmlns:a16="http://schemas.microsoft.com/office/drawing/2014/main" id="{DE0B950D-953F-AE80-7AE1-E03A3DBBE7F8}"/>
              </a:ext>
            </a:extLst>
          </p:cNvPr>
          <p:cNvSpPr>
            <a:spLocks noGrp="1"/>
          </p:cNvSpPr>
          <p:nvPr>
            <p:ph idx="1"/>
          </p:nvPr>
        </p:nvSpPr>
        <p:spPr>
          <a:xfrm>
            <a:off x="558802" y="1473071"/>
            <a:ext cx="6095999" cy="4351338"/>
          </a:xfrm>
        </p:spPr>
        <p:txBody>
          <a:bodyPr>
            <a:noAutofit/>
          </a:bodyPr>
          <a:lstStyle/>
          <a:p>
            <a:pPr algn="just">
              <a:lnSpc>
                <a:spcPct val="150000"/>
              </a:lnSpc>
            </a:pPr>
            <a:r>
              <a:rPr lang="en-US" sz="1800" dirty="0">
                <a:latin typeface="Palatino" pitchFamily="2" charset="77"/>
                <a:ea typeface="Palatino" pitchFamily="2" charset="77"/>
              </a:rPr>
              <a:t>Protein structures can be obtained from a variety of methods, such as X-Ray crystallography, NMR experiments, and cryo-EM experiments</a:t>
            </a:r>
          </a:p>
          <a:p>
            <a:pPr algn="just">
              <a:lnSpc>
                <a:spcPct val="150000"/>
              </a:lnSpc>
            </a:pPr>
            <a:r>
              <a:rPr lang="en-US" sz="1800" dirty="0">
                <a:latin typeface="Palatino" pitchFamily="2" charset="77"/>
                <a:ea typeface="Palatino" pitchFamily="2" charset="77"/>
              </a:rPr>
              <a:t>Most structures available do not include coordinates for every atom in the protein. Hydrogen atoms and flexible regions (</a:t>
            </a:r>
            <a:r>
              <a:rPr lang="en-US" sz="1800" i="1" dirty="0">
                <a:latin typeface="Palatino" pitchFamily="2" charset="77"/>
                <a:ea typeface="Palatino" pitchFamily="2" charset="77"/>
              </a:rPr>
              <a:t>e.g.</a:t>
            </a:r>
            <a:r>
              <a:rPr lang="en-US" sz="1800" dirty="0">
                <a:latin typeface="Palatino" pitchFamily="2" charset="77"/>
                <a:ea typeface="Palatino" pitchFamily="2" charset="77"/>
              </a:rPr>
              <a:t>, loops) are difficult to resolve, and they are often missing</a:t>
            </a:r>
          </a:p>
          <a:p>
            <a:pPr algn="just">
              <a:lnSpc>
                <a:spcPct val="150000"/>
              </a:lnSpc>
            </a:pPr>
            <a:r>
              <a:rPr lang="en-GB" sz="1800" dirty="0">
                <a:latin typeface="Palatino" pitchFamily="2" charset="77"/>
                <a:ea typeface="Palatino" pitchFamily="2" charset="77"/>
              </a:rPr>
              <a:t>Flexible regions in a protein are generally not observed in X-ray structures, so coordinates for these regions are not included in the structure. Homology modelling must be employed to generate missing loops and tails</a:t>
            </a:r>
            <a:endParaRPr lang="en-US" sz="1800" dirty="0">
              <a:latin typeface="Palatino" pitchFamily="2" charset="77"/>
              <a:ea typeface="Palatino" pitchFamily="2" charset="77"/>
            </a:endParaRPr>
          </a:p>
          <a:p>
            <a:pPr algn="just">
              <a:lnSpc>
                <a:spcPct val="150000"/>
              </a:lnSpc>
            </a:pPr>
            <a:endParaRPr lang="en-US" sz="1800" dirty="0">
              <a:latin typeface="Palatino" pitchFamily="2" charset="77"/>
              <a:ea typeface="Palatino" pitchFamily="2" charset="77"/>
            </a:endParaRPr>
          </a:p>
          <a:p>
            <a:pPr algn="just">
              <a:lnSpc>
                <a:spcPct val="150000"/>
              </a:lnSpc>
            </a:pPr>
            <a:endParaRPr lang="en-US" sz="1800" dirty="0">
              <a:latin typeface="Palatino" pitchFamily="2" charset="77"/>
              <a:ea typeface="Palatino" pitchFamily="2" charset="77"/>
            </a:endParaRPr>
          </a:p>
          <a:p>
            <a:pPr marL="0" indent="0" algn="just">
              <a:lnSpc>
                <a:spcPct val="150000"/>
              </a:lnSpc>
              <a:buNone/>
            </a:pPr>
            <a:endParaRPr lang="en-US" sz="1800" dirty="0">
              <a:latin typeface="Palatino" pitchFamily="2" charset="77"/>
              <a:ea typeface="Palatino" pitchFamily="2" charset="77"/>
            </a:endParaRPr>
          </a:p>
          <a:p>
            <a:pPr algn="just">
              <a:lnSpc>
                <a:spcPct val="150000"/>
              </a:lnSpc>
            </a:pPr>
            <a:endParaRPr lang="en-US" sz="1800" dirty="0">
              <a:latin typeface="Palatino" pitchFamily="2" charset="77"/>
              <a:ea typeface="Palatino" pitchFamily="2" charset="77"/>
            </a:endParaRPr>
          </a:p>
          <a:p>
            <a:pPr algn="just">
              <a:lnSpc>
                <a:spcPct val="150000"/>
              </a:lnSpc>
            </a:pPr>
            <a:endParaRPr lang="en-US" sz="1800" dirty="0">
              <a:latin typeface="Palatino" pitchFamily="2" charset="77"/>
              <a:ea typeface="Palatino" pitchFamily="2" charset="77"/>
            </a:endParaRPr>
          </a:p>
        </p:txBody>
      </p:sp>
      <p:pic>
        <p:nvPicPr>
          <p:cNvPr id="1028" name="Picture 4" descr="The 8 Basic Steps of Homology Modeling To Boost Your Science">
            <a:extLst>
              <a:ext uri="{FF2B5EF4-FFF2-40B4-BE49-F238E27FC236}">
                <a16:creationId xmlns:a16="http://schemas.microsoft.com/office/drawing/2014/main" id="{F6BFA20F-14A5-99E7-C342-924541286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519" y="2144920"/>
            <a:ext cx="5077883" cy="34319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910DFA1-522B-538B-6337-C25B464E8AE4}"/>
              </a:ext>
            </a:extLst>
          </p:cNvPr>
          <p:cNvSpPr txBox="1"/>
          <p:nvPr/>
        </p:nvSpPr>
        <p:spPr>
          <a:xfrm>
            <a:off x="8585199" y="5623308"/>
            <a:ext cx="6096000" cy="276999"/>
          </a:xfrm>
          <a:prstGeom prst="rect">
            <a:avLst/>
          </a:prstGeom>
          <a:noFill/>
        </p:spPr>
        <p:txBody>
          <a:bodyPr wrap="square">
            <a:spAutoFit/>
          </a:bodyPr>
          <a:lstStyle/>
          <a:p>
            <a:r>
              <a:rPr lang="en-US" sz="1200" i="1" dirty="0">
                <a:latin typeface="Palatino" pitchFamily="2" charset="77"/>
                <a:ea typeface="Palatino" pitchFamily="2" charset="77"/>
              </a:rPr>
              <a:t>Credits: Thomas Warwick</a:t>
            </a:r>
            <a:endParaRPr lang="en-US" sz="1200" dirty="0">
              <a:latin typeface="Palatino" pitchFamily="2" charset="77"/>
              <a:ea typeface="Palatino" pitchFamily="2" charset="77"/>
            </a:endParaRPr>
          </a:p>
        </p:txBody>
      </p:sp>
    </p:spTree>
    <p:extLst>
      <p:ext uri="{BB962C8B-B14F-4D97-AF65-F5344CB8AC3E}">
        <p14:creationId xmlns:p14="http://schemas.microsoft.com/office/powerpoint/2010/main" val="3306663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p:txBody>
          <a:bodyPr>
            <a:normAutofit/>
          </a:bodyPr>
          <a:lstStyle/>
          <a:p>
            <a:pPr algn="ctr"/>
            <a:r>
              <a:rPr lang="en-US" sz="4000" b="1" dirty="0">
                <a:latin typeface="Palatino" pitchFamily="2" charset="77"/>
                <a:ea typeface="Palatino" pitchFamily="2" charset="77"/>
                <a:cs typeface="Tahoma" panose="020B0604030504040204" pitchFamily="34" charset="0"/>
              </a:rPr>
              <a:t>Input Coordinates</a:t>
            </a:r>
          </a:p>
        </p:txBody>
      </p:sp>
      <p:sp>
        <p:nvSpPr>
          <p:cNvPr id="6" name="Content Placeholder 2">
            <a:extLst>
              <a:ext uri="{FF2B5EF4-FFF2-40B4-BE49-F238E27FC236}">
                <a16:creationId xmlns:a16="http://schemas.microsoft.com/office/drawing/2014/main" id="{DE0B950D-953F-AE80-7AE1-E03A3DBBE7F8}"/>
              </a:ext>
            </a:extLst>
          </p:cNvPr>
          <p:cNvSpPr>
            <a:spLocks noGrp="1"/>
          </p:cNvSpPr>
          <p:nvPr>
            <p:ph idx="1"/>
          </p:nvPr>
        </p:nvSpPr>
        <p:spPr>
          <a:xfrm>
            <a:off x="838200" y="1436688"/>
            <a:ext cx="10515599" cy="4351338"/>
          </a:xfrm>
        </p:spPr>
        <p:txBody>
          <a:bodyPr>
            <a:noAutofit/>
          </a:bodyPr>
          <a:lstStyle/>
          <a:p>
            <a:pPr algn="just">
              <a:lnSpc>
                <a:spcPct val="150000"/>
              </a:lnSpc>
            </a:pPr>
            <a:r>
              <a:rPr lang="en-US" sz="1800" dirty="0">
                <a:latin typeface="Palatino" pitchFamily="2" charset="77"/>
                <a:ea typeface="Palatino" pitchFamily="2" charset="77"/>
              </a:rPr>
              <a:t>Often proteins are dimers, trimers, tetramers, etc., but sometimes only the structure of the asymmetric unit is available</a:t>
            </a:r>
          </a:p>
          <a:p>
            <a:pPr algn="just">
              <a:lnSpc>
                <a:spcPct val="150000"/>
              </a:lnSpc>
            </a:pPr>
            <a:endParaRPr lang="en-US" sz="1800" dirty="0">
              <a:latin typeface="Palatino" pitchFamily="2" charset="77"/>
              <a:ea typeface="Palatino" pitchFamily="2" charset="77"/>
            </a:endParaRPr>
          </a:p>
          <a:p>
            <a:pPr algn="just">
              <a:lnSpc>
                <a:spcPct val="150000"/>
              </a:lnSpc>
            </a:pPr>
            <a:endParaRPr lang="en-US" sz="1800" dirty="0">
              <a:latin typeface="Palatino" pitchFamily="2" charset="77"/>
              <a:ea typeface="Palatino" pitchFamily="2" charset="77"/>
            </a:endParaRPr>
          </a:p>
          <a:p>
            <a:pPr algn="just">
              <a:lnSpc>
                <a:spcPct val="150000"/>
              </a:lnSpc>
            </a:pPr>
            <a:endParaRPr lang="en-US" sz="1800" dirty="0">
              <a:latin typeface="Palatino" pitchFamily="2" charset="77"/>
              <a:ea typeface="Palatino" pitchFamily="2" charset="77"/>
            </a:endParaRPr>
          </a:p>
          <a:p>
            <a:pPr algn="just">
              <a:lnSpc>
                <a:spcPct val="150000"/>
              </a:lnSpc>
            </a:pPr>
            <a:endParaRPr lang="en-US" sz="1800" dirty="0">
              <a:latin typeface="Palatino" pitchFamily="2" charset="77"/>
              <a:ea typeface="Palatino" pitchFamily="2" charset="77"/>
            </a:endParaRPr>
          </a:p>
          <a:p>
            <a:pPr algn="just">
              <a:lnSpc>
                <a:spcPct val="150000"/>
              </a:lnSpc>
            </a:pPr>
            <a:endParaRPr lang="en-US" sz="1800" dirty="0">
              <a:latin typeface="Palatino" pitchFamily="2" charset="77"/>
              <a:ea typeface="Palatino" pitchFamily="2" charset="77"/>
            </a:endParaRPr>
          </a:p>
          <a:p>
            <a:pPr marL="0" indent="0" algn="just">
              <a:lnSpc>
                <a:spcPct val="150000"/>
              </a:lnSpc>
              <a:buNone/>
            </a:pPr>
            <a:endParaRPr lang="en-US" sz="1800" dirty="0">
              <a:latin typeface="Palatino" pitchFamily="2" charset="77"/>
              <a:ea typeface="Palatino" pitchFamily="2" charset="77"/>
            </a:endParaRPr>
          </a:p>
          <a:p>
            <a:pPr algn="just">
              <a:lnSpc>
                <a:spcPct val="150000"/>
              </a:lnSpc>
            </a:pPr>
            <a:r>
              <a:rPr lang="en-US" sz="1800" dirty="0">
                <a:latin typeface="Palatino" pitchFamily="2" charset="77"/>
                <a:ea typeface="Palatino" pitchFamily="2" charset="77"/>
              </a:rPr>
              <a:t>Most biological structures are given in the PDB format and are stored in the Protein Data Bank (https://</a:t>
            </a:r>
            <a:r>
              <a:rPr lang="en-US" sz="1800" dirty="0" err="1">
                <a:latin typeface="Palatino" pitchFamily="2" charset="77"/>
                <a:ea typeface="Palatino" pitchFamily="2" charset="77"/>
              </a:rPr>
              <a:t>www.rcsb.org</a:t>
            </a:r>
            <a:r>
              <a:rPr lang="en-US" sz="1800" dirty="0">
                <a:latin typeface="Palatino" pitchFamily="2" charset="77"/>
                <a:ea typeface="Palatino" pitchFamily="2" charset="77"/>
              </a:rPr>
              <a:t>)</a:t>
            </a:r>
          </a:p>
        </p:txBody>
      </p:sp>
      <p:pic>
        <p:nvPicPr>
          <p:cNvPr id="7" name="Picture 6">
            <a:extLst>
              <a:ext uri="{FF2B5EF4-FFF2-40B4-BE49-F238E27FC236}">
                <a16:creationId xmlns:a16="http://schemas.microsoft.com/office/drawing/2014/main" id="{30E578BA-E1E2-21B3-A116-F4A76AE13B75}"/>
              </a:ext>
            </a:extLst>
          </p:cNvPr>
          <p:cNvPicPr>
            <a:picLocks noChangeAspect="1"/>
          </p:cNvPicPr>
          <p:nvPr/>
        </p:nvPicPr>
        <p:blipFill>
          <a:blip r:embed="rId3"/>
          <a:stretch>
            <a:fillRect/>
          </a:stretch>
        </p:blipFill>
        <p:spPr>
          <a:xfrm>
            <a:off x="2818341" y="2507316"/>
            <a:ext cx="6555318" cy="3091762"/>
          </a:xfrm>
          <a:prstGeom prst="rect">
            <a:avLst/>
          </a:prstGeom>
        </p:spPr>
      </p:pic>
    </p:spTree>
    <p:extLst>
      <p:ext uri="{BB962C8B-B14F-4D97-AF65-F5344CB8AC3E}">
        <p14:creationId xmlns:p14="http://schemas.microsoft.com/office/powerpoint/2010/main" val="768042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49361E23-B2B7-6170-B8E5-BE9B74620D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485" b="2932"/>
          <a:stretch/>
        </p:blipFill>
        <p:spPr bwMode="auto">
          <a:xfrm>
            <a:off x="0" y="1"/>
            <a:ext cx="1219195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26D7904-897F-37BA-BA25-67FCD9CCE5EF}"/>
              </a:ext>
            </a:extLst>
          </p:cNvPr>
          <p:cNvSpPr txBox="1"/>
          <p:nvPr/>
        </p:nvSpPr>
        <p:spPr>
          <a:xfrm>
            <a:off x="10208302" y="3105834"/>
            <a:ext cx="1409076" cy="646331"/>
          </a:xfrm>
          <a:prstGeom prst="rect">
            <a:avLst/>
          </a:prstGeom>
          <a:noFill/>
        </p:spPr>
        <p:txBody>
          <a:bodyPr wrap="square">
            <a:spAutoFit/>
          </a:bodyPr>
          <a:lstStyle/>
          <a:p>
            <a:r>
              <a:rPr lang="en-US" sz="1800" b="1" dirty="0">
                <a:latin typeface="Palatino" pitchFamily="2" charset="77"/>
                <a:ea typeface="Palatino" pitchFamily="2" charset="77"/>
                <a:cs typeface="Verdana" panose="020B0604030504040204" pitchFamily="34" charset="0"/>
              </a:rPr>
              <a:t>PDB </a:t>
            </a:r>
          </a:p>
          <a:p>
            <a:r>
              <a:rPr lang="en-US" sz="1800" b="1" dirty="0">
                <a:latin typeface="Palatino" pitchFamily="2" charset="77"/>
                <a:ea typeface="Palatino" pitchFamily="2" charset="77"/>
                <a:cs typeface="Verdana" panose="020B0604030504040204" pitchFamily="34" charset="0"/>
              </a:rPr>
              <a:t>FORMAT</a:t>
            </a:r>
            <a:endParaRPr lang="en-US" dirty="0"/>
          </a:p>
        </p:txBody>
      </p:sp>
    </p:spTree>
    <p:extLst>
      <p:ext uri="{BB962C8B-B14F-4D97-AF65-F5344CB8AC3E}">
        <p14:creationId xmlns:p14="http://schemas.microsoft.com/office/powerpoint/2010/main" val="2011322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p:txBody>
          <a:bodyPr>
            <a:normAutofit/>
          </a:bodyPr>
          <a:lstStyle/>
          <a:p>
            <a:pPr algn="ctr"/>
            <a:r>
              <a:rPr lang="en-US" sz="4000" b="1" dirty="0">
                <a:latin typeface="Palatino" pitchFamily="2" charset="77"/>
                <a:ea typeface="Palatino" pitchFamily="2" charset="77"/>
                <a:cs typeface="Tahoma" panose="020B0604030504040204" pitchFamily="34" charset="0"/>
              </a:rPr>
              <a:t>Quality Checks for Structures</a:t>
            </a:r>
          </a:p>
        </p:txBody>
      </p:sp>
      <p:sp>
        <p:nvSpPr>
          <p:cNvPr id="6" name="Content Placeholder 2">
            <a:extLst>
              <a:ext uri="{FF2B5EF4-FFF2-40B4-BE49-F238E27FC236}">
                <a16:creationId xmlns:a16="http://schemas.microsoft.com/office/drawing/2014/main" id="{DE0B950D-953F-AE80-7AE1-E03A3DBBE7F8}"/>
              </a:ext>
            </a:extLst>
          </p:cNvPr>
          <p:cNvSpPr>
            <a:spLocks noGrp="1"/>
          </p:cNvSpPr>
          <p:nvPr>
            <p:ph idx="1"/>
          </p:nvPr>
        </p:nvSpPr>
        <p:spPr>
          <a:xfrm>
            <a:off x="535260" y="1450058"/>
            <a:ext cx="6970596" cy="4351338"/>
          </a:xfrm>
        </p:spPr>
        <p:txBody>
          <a:bodyPr>
            <a:noAutofit/>
          </a:bodyPr>
          <a:lstStyle/>
          <a:p>
            <a:pPr algn="just">
              <a:lnSpc>
                <a:spcPct val="160000"/>
              </a:lnSpc>
            </a:pPr>
            <a:r>
              <a:rPr lang="en-US" sz="1500" dirty="0">
                <a:latin typeface="Palatino" pitchFamily="2" charset="77"/>
                <a:ea typeface="Palatino" pitchFamily="2" charset="77"/>
              </a:rPr>
              <a:t>Check for torsional angles in disallowed regions of the Ramachandran plot</a:t>
            </a:r>
          </a:p>
          <a:p>
            <a:pPr algn="just">
              <a:lnSpc>
                <a:spcPct val="160000"/>
              </a:lnSpc>
            </a:pPr>
            <a:r>
              <a:rPr lang="en-US" sz="1500" dirty="0">
                <a:latin typeface="Palatino" pitchFamily="2" charset="77"/>
                <a:ea typeface="Palatino" pitchFamily="2" charset="77"/>
              </a:rPr>
              <a:t>Check the protonation states of side chains and ligands, as they have serious consequences for binding and conformational dynamics </a:t>
            </a:r>
            <a:br>
              <a:rPr lang="en-US" sz="1500" dirty="0">
                <a:latin typeface="Palatino" pitchFamily="2" charset="77"/>
                <a:ea typeface="Palatino" pitchFamily="2" charset="77"/>
              </a:rPr>
            </a:br>
            <a:r>
              <a:rPr lang="en-US" sz="1200" i="1" dirty="0">
                <a:latin typeface="Palatino" pitchFamily="2" charset="77"/>
                <a:ea typeface="Palatino" pitchFamily="2" charset="77"/>
              </a:rPr>
              <a:t>BMC Structural Biology (2011), 11:6</a:t>
            </a:r>
          </a:p>
          <a:p>
            <a:pPr algn="just">
              <a:lnSpc>
                <a:spcPct val="160000"/>
              </a:lnSpc>
            </a:pPr>
            <a:r>
              <a:rPr lang="en-US" sz="1500" dirty="0">
                <a:latin typeface="Palatino" pitchFamily="2" charset="77"/>
                <a:ea typeface="Palatino" pitchFamily="2" charset="77"/>
              </a:rPr>
              <a:t>Do not remove crystallographic waters, especially the buried and slow diffusing ones! </a:t>
            </a:r>
            <a:r>
              <a:rPr lang="en-US" sz="1200" i="1" dirty="0">
                <a:latin typeface="Palatino" pitchFamily="2" charset="77"/>
                <a:ea typeface="Palatino" pitchFamily="2" charset="77"/>
              </a:rPr>
              <a:t>Molecular Simulation (2016), 42:(12): 1001-1013</a:t>
            </a:r>
          </a:p>
          <a:p>
            <a:pPr algn="just">
              <a:lnSpc>
                <a:spcPct val="160000"/>
              </a:lnSpc>
            </a:pPr>
            <a:r>
              <a:rPr lang="en-US" sz="1500" dirty="0">
                <a:latin typeface="Palatino" pitchFamily="2" charset="77"/>
                <a:ea typeface="Palatino" pitchFamily="2" charset="77"/>
              </a:rPr>
              <a:t>Check hydration of the binding site </a:t>
            </a:r>
            <a:r>
              <a:rPr lang="en-US" sz="1200" i="1" dirty="0">
                <a:latin typeface="Palatino" pitchFamily="2" charset="77"/>
                <a:ea typeface="Palatino" pitchFamily="2" charset="77"/>
              </a:rPr>
              <a:t>Journal of Chemical Theory and Computation (2022), 18, 3, 1359-1381</a:t>
            </a:r>
            <a:endParaRPr lang="en-US" sz="1500" dirty="0">
              <a:latin typeface="Palatino" pitchFamily="2" charset="77"/>
              <a:ea typeface="Palatino" pitchFamily="2" charset="77"/>
            </a:endParaRPr>
          </a:p>
          <a:p>
            <a:pPr>
              <a:lnSpc>
                <a:spcPct val="160000"/>
              </a:lnSpc>
            </a:pPr>
            <a:r>
              <a:rPr lang="en-US" sz="1500" dirty="0">
                <a:latin typeface="Palatino" pitchFamily="2" charset="77"/>
                <a:ea typeface="Palatino" pitchFamily="2" charset="77"/>
              </a:rPr>
              <a:t>Be aware that the initial crystal structure can have a significative effects on the accuracy of various types of simulations, </a:t>
            </a:r>
            <a:r>
              <a:rPr lang="en-US" sz="1500" i="1" dirty="0">
                <a:latin typeface="Palatino" pitchFamily="2" charset="77"/>
                <a:ea typeface="Palatino" pitchFamily="2" charset="77"/>
              </a:rPr>
              <a:t>e.g.</a:t>
            </a:r>
            <a:r>
              <a:rPr lang="en-US" sz="1500" dirty="0">
                <a:latin typeface="Palatino" pitchFamily="2" charset="77"/>
                <a:ea typeface="Palatino" pitchFamily="2" charset="77"/>
              </a:rPr>
              <a:t>,</a:t>
            </a:r>
            <a:r>
              <a:rPr lang="en-US" sz="1500" i="1" dirty="0">
                <a:latin typeface="Palatino" pitchFamily="2" charset="77"/>
                <a:ea typeface="Palatino" pitchFamily="2" charset="77"/>
              </a:rPr>
              <a:t> </a:t>
            </a:r>
            <a:r>
              <a:rPr lang="en-US" sz="1500" dirty="0">
                <a:latin typeface="Palatino" pitchFamily="2" charset="77"/>
                <a:ea typeface="Palatino" pitchFamily="2" charset="77"/>
              </a:rPr>
              <a:t>free energy calculation, specially at short time-scales </a:t>
            </a:r>
            <a:br>
              <a:rPr lang="en-US" sz="1500" dirty="0">
                <a:latin typeface="Palatino" pitchFamily="2" charset="77"/>
                <a:ea typeface="Palatino" pitchFamily="2" charset="77"/>
              </a:rPr>
            </a:br>
            <a:r>
              <a:rPr lang="en-US" sz="1200" i="1" dirty="0">
                <a:latin typeface="Palatino" pitchFamily="2" charset="77"/>
                <a:ea typeface="Palatino" pitchFamily="2" charset="77"/>
              </a:rPr>
              <a:t>Journal of Chemical Theory and Computation (2021), 17, 3, 1806-1821</a:t>
            </a:r>
          </a:p>
          <a:p>
            <a:pPr algn="just">
              <a:lnSpc>
                <a:spcPct val="160000"/>
              </a:lnSpc>
            </a:pPr>
            <a:endParaRPr lang="en-US" sz="1500" i="1" dirty="0">
              <a:latin typeface="Palatino" pitchFamily="2" charset="77"/>
              <a:ea typeface="Palatino" pitchFamily="2" charset="77"/>
            </a:endParaRPr>
          </a:p>
          <a:p>
            <a:pPr lvl="1" algn="just">
              <a:lnSpc>
                <a:spcPct val="160000"/>
              </a:lnSpc>
            </a:pPr>
            <a:endParaRPr lang="en-US" sz="1500" dirty="0">
              <a:latin typeface="Palatino" pitchFamily="2" charset="77"/>
              <a:ea typeface="Palatino" pitchFamily="2" charset="77"/>
            </a:endParaRPr>
          </a:p>
        </p:txBody>
      </p:sp>
      <p:pic>
        <p:nvPicPr>
          <p:cNvPr id="5" name="Picture 4">
            <a:extLst>
              <a:ext uri="{FF2B5EF4-FFF2-40B4-BE49-F238E27FC236}">
                <a16:creationId xmlns:a16="http://schemas.microsoft.com/office/drawing/2014/main" id="{704A474C-3F64-D0A6-6859-9F76CE6468F4}"/>
              </a:ext>
            </a:extLst>
          </p:cNvPr>
          <p:cNvPicPr>
            <a:picLocks noChangeAspect="1"/>
          </p:cNvPicPr>
          <p:nvPr/>
        </p:nvPicPr>
        <p:blipFill rotWithShape="1">
          <a:blip r:embed="rId3"/>
          <a:srcRect r="86700"/>
          <a:stretch/>
        </p:blipFill>
        <p:spPr>
          <a:xfrm>
            <a:off x="8393037" y="4272319"/>
            <a:ext cx="431649" cy="2585681"/>
          </a:xfrm>
          <a:prstGeom prst="rect">
            <a:avLst/>
          </a:prstGeom>
        </p:spPr>
      </p:pic>
      <p:pic>
        <p:nvPicPr>
          <p:cNvPr id="7" name="Picture 6">
            <a:extLst>
              <a:ext uri="{FF2B5EF4-FFF2-40B4-BE49-F238E27FC236}">
                <a16:creationId xmlns:a16="http://schemas.microsoft.com/office/drawing/2014/main" id="{3630DD3C-E9A5-43C3-8384-19C43F654A6B}"/>
              </a:ext>
            </a:extLst>
          </p:cNvPr>
          <p:cNvPicPr>
            <a:picLocks noChangeAspect="1"/>
          </p:cNvPicPr>
          <p:nvPr/>
        </p:nvPicPr>
        <p:blipFill>
          <a:blip r:embed="rId4"/>
          <a:stretch>
            <a:fillRect/>
          </a:stretch>
        </p:blipFill>
        <p:spPr>
          <a:xfrm>
            <a:off x="7606635" y="1535832"/>
            <a:ext cx="4444048" cy="2380305"/>
          </a:xfrm>
          <a:prstGeom prst="rect">
            <a:avLst/>
          </a:prstGeom>
        </p:spPr>
      </p:pic>
      <p:pic>
        <p:nvPicPr>
          <p:cNvPr id="1026" name="Picture 2">
            <a:extLst>
              <a:ext uri="{FF2B5EF4-FFF2-40B4-BE49-F238E27FC236}">
                <a16:creationId xmlns:a16="http://schemas.microsoft.com/office/drawing/2014/main" id="{F422400C-68AD-76F2-49BF-36FE392D1B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41" t="6441" r="18561" b="51746"/>
          <a:stretch/>
        </p:blipFill>
        <p:spPr bwMode="auto">
          <a:xfrm>
            <a:off x="8928718" y="4151086"/>
            <a:ext cx="2000539" cy="2706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36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p:txBody>
          <a:bodyPr>
            <a:normAutofit/>
          </a:bodyPr>
          <a:lstStyle/>
          <a:p>
            <a:pPr algn="ctr"/>
            <a:r>
              <a:rPr lang="en-US" sz="4000" b="1" dirty="0">
                <a:latin typeface="Palatino" pitchFamily="2" charset="77"/>
                <a:ea typeface="Palatino" pitchFamily="2" charset="77"/>
                <a:cs typeface="Tahoma" panose="020B0604030504040204" pitchFamily="34" charset="0"/>
              </a:rPr>
              <a:t>Basics of Molecular Dynamics Simulations</a:t>
            </a:r>
          </a:p>
        </p:txBody>
      </p:sp>
      <p:pic>
        <p:nvPicPr>
          <p:cNvPr id="15" name="Picture 2">
            <a:extLst>
              <a:ext uri="{FF2B5EF4-FFF2-40B4-BE49-F238E27FC236}">
                <a16:creationId xmlns:a16="http://schemas.microsoft.com/office/drawing/2014/main" id="{88C51F81-1D35-F112-5038-FAC7136C79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798" t="20894" r="14099" b="22743"/>
          <a:stretch/>
        </p:blipFill>
        <p:spPr bwMode="auto">
          <a:xfrm>
            <a:off x="6711072" y="3702030"/>
            <a:ext cx="4746591" cy="3003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5">
            <a:extLst>
              <a:ext uri="{FF2B5EF4-FFF2-40B4-BE49-F238E27FC236}">
                <a16:creationId xmlns:a16="http://schemas.microsoft.com/office/drawing/2014/main" id="{AF1C1DEA-D198-CEEC-9951-76B888B49E49}"/>
              </a:ext>
            </a:extLst>
          </p:cNvPr>
          <p:cNvPicPr>
            <a:picLocks noChangeAspect="1"/>
          </p:cNvPicPr>
          <p:nvPr/>
        </p:nvPicPr>
        <p:blipFill>
          <a:blip r:embed="rId3"/>
          <a:stretch>
            <a:fillRect/>
          </a:stretch>
        </p:blipFill>
        <p:spPr>
          <a:xfrm>
            <a:off x="119264" y="1499488"/>
            <a:ext cx="5762295" cy="5191205"/>
          </a:xfrm>
          <a:prstGeom prst="rect">
            <a:avLst/>
          </a:prstGeom>
        </p:spPr>
      </p:pic>
      <p:sp>
        <p:nvSpPr>
          <p:cNvPr id="17" name="TextBox 16">
            <a:extLst>
              <a:ext uri="{FF2B5EF4-FFF2-40B4-BE49-F238E27FC236}">
                <a16:creationId xmlns:a16="http://schemas.microsoft.com/office/drawing/2014/main" id="{83DB54B2-AD84-5306-BD19-95232BB002A0}"/>
              </a:ext>
            </a:extLst>
          </p:cNvPr>
          <p:cNvSpPr txBox="1"/>
          <p:nvPr/>
        </p:nvSpPr>
        <p:spPr>
          <a:xfrm>
            <a:off x="6019799" y="1541323"/>
            <a:ext cx="5969001" cy="319895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GB" sz="1700" dirty="0">
                <a:latin typeface="Palatino" pitchFamily="2" charset="77"/>
                <a:ea typeface="Palatino" pitchFamily="2" charset="77"/>
              </a:rPr>
              <a:t>Molecular dynamics propagates the atomic positions by numerically solving Newton’s equation of motion on a given potential energy surface</a:t>
            </a:r>
          </a:p>
          <a:p>
            <a:pPr marL="285750" indent="-285750" algn="just">
              <a:lnSpc>
                <a:spcPct val="150000"/>
              </a:lnSpc>
              <a:buFont typeface="Arial" panose="020B0604020202020204" pitchFamily="34" charset="0"/>
              <a:buChar char="•"/>
            </a:pPr>
            <a:r>
              <a:rPr lang="en-GB" sz="1700" dirty="0">
                <a:latin typeface="Palatino" pitchFamily="2" charset="77"/>
                <a:ea typeface="Palatino" pitchFamily="2" charset="77"/>
              </a:rPr>
              <a:t>The potential energy surface is defined by the molecular mechanics force fields of the system</a:t>
            </a:r>
          </a:p>
          <a:p>
            <a:pPr algn="just">
              <a:lnSpc>
                <a:spcPct val="150000"/>
              </a:lnSpc>
            </a:pPr>
            <a:endParaRPr lang="en-GB" sz="1700" dirty="0">
              <a:latin typeface="Palatino" pitchFamily="2" charset="77"/>
              <a:ea typeface="Palatino" pitchFamily="2" charset="77"/>
            </a:endParaRPr>
          </a:p>
          <a:p>
            <a:pPr algn="just">
              <a:lnSpc>
                <a:spcPct val="150000"/>
              </a:lnSpc>
            </a:pPr>
            <a:endParaRPr lang="en-GB" sz="1700" dirty="0">
              <a:latin typeface="Palatino" pitchFamily="2" charset="77"/>
              <a:ea typeface="Palatino" pitchFamily="2" charset="77"/>
            </a:endParaRPr>
          </a:p>
          <a:p>
            <a:pPr algn="just">
              <a:lnSpc>
                <a:spcPct val="150000"/>
              </a:lnSpc>
            </a:pPr>
            <a:endParaRPr lang="en-GB" sz="1700" dirty="0">
              <a:latin typeface="Palatino" pitchFamily="2" charset="77"/>
              <a:ea typeface="Palatino" pitchFamily="2" charset="77"/>
            </a:endParaRPr>
          </a:p>
        </p:txBody>
      </p:sp>
    </p:spTree>
    <p:extLst>
      <p:ext uri="{BB962C8B-B14F-4D97-AF65-F5344CB8AC3E}">
        <p14:creationId xmlns:p14="http://schemas.microsoft.com/office/powerpoint/2010/main" val="586986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p:txBody>
          <a:bodyPr>
            <a:normAutofit/>
          </a:bodyPr>
          <a:lstStyle/>
          <a:p>
            <a:pPr algn="ctr"/>
            <a:r>
              <a:rPr lang="en-US" sz="4000" b="1" dirty="0">
                <a:latin typeface="Palatino" pitchFamily="2" charset="77"/>
                <a:ea typeface="Palatino" pitchFamily="2" charset="77"/>
                <a:cs typeface="Tahoma" panose="020B0604030504040204" pitchFamily="34" charset="0"/>
              </a:rPr>
              <a:t>Basics of Molecular Dynamics Simulations</a:t>
            </a:r>
          </a:p>
        </p:txBody>
      </p:sp>
      <p:sp>
        <p:nvSpPr>
          <p:cNvPr id="5" name="Content Placeholder 2">
            <a:extLst>
              <a:ext uri="{FF2B5EF4-FFF2-40B4-BE49-F238E27FC236}">
                <a16:creationId xmlns:a16="http://schemas.microsoft.com/office/drawing/2014/main" id="{08D8752A-A2A7-0AE2-7AC7-DCBCD35181F5}"/>
              </a:ext>
            </a:extLst>
          </p:cNvPr>
          <p:cNvSpPr>
            <a:spLocks noGrp="1"/>
          </p:cNvSpPr>
          <p:nvPr>
            <p:ph idx="1"/>
          </p:nvPr>
        </p:nvSpPr>
        <p:spPr>
          <a:xfrm>
            <a:off x="381061" y="1690688"/>
            <a:ext cx="5714939" cy="4802187"/>
          </a:xfrm>
        </p:spPr>
        <p:txBody>
          <a:bodyPr>
            <a:noAutofit/>
          </a:bodyPr>
          <a:lstStyle/>
          <a:p>
            <a:pPr>
              <a:lnSpc>
                <a:spcPct val="150000"/>
              </a:lnSpc>
            </a:pPr>
            <a:r>
              <a:rPr lang="en-US" sz="1600" b="1" dirty="0">
                <a:latin typeface="Palatino" pitchFamily="2" charset="77"/>
                <a:ea typeface="Palatino" pitchFamily="2" charset="77"/>
              </a:rPr>
              <a:t>Energy </a:t>
            </a:r>
            <a:r>
              <a:rPr lang="en-US" sz="1600" b="1" dirty="0" err="1">
                <a:latin typeface="Palatino" pitchFamily="2" charset="77"/>
                <a:ea typeface="Palatino" pitchFamily="2" charset="77"/>
              </a:rPr>
              <a:t>minimisation</a:t>
            </a:r>
            <a:r>
              <a:rPr lang="en-US" sz="1600" b="1" dirty="0">
                <a:latin typeface="Palatino" pitchFamily="2" charset="77"/>
                <a:ea typeface="Palatino" pitchFamily="2" charset="77"/>
              </a:rPr>
              <a:t> (optional)</a:t>
            </a:r>
          </a:p>
          <a:p>
            <a:pPr lvl="1">
              <a:lnSpc>
                <a:spcPct val="150000"/>
              </a:lnSpc>
            </a:pPr>
            <a:r>
              <a:rPr lang="en-US" sz="1600" dirty="0">
                <a:latin typeface="Palatino" pitchFamily="2" charset="77"/>
                <a:ea typeface="Palatino" pitchFamily="2" charset="77"/>
              </a:rPr>
              <a:t>Helps to relax the initial configuration so that bad contacts are removed</a:t>
            </a:r>
          </a:p>
          <a:p>
            <a:pPr>
              <a:lnSpc>
                <a:spcPct val="150000"/>
              </a:lnSpc>
            </a:pPr>
            <a:r>
              <a:rPr lang="en-US" sz="1600" b="1" dirty="0">
                <a:latin typeface="Palatino" pitchFamily="2" charset="77"/>
                <a:ea typeface="Palatino" pitchFamily="2" charset="77"/>
              </a:rPr>
              <a:t>Equilibration period</a:t>
            </a:r>
          </a:p>
          <a:p>
            <a:pPr lvl="1">
              <a:lnSpc>
                <a:spcPct val="150000"/>
              </a:lnSpc>
            </a:pPr>
            <a:r>
              <a:rPr lang="en-US" sz="1600" dirty="0">
                <a:latin typeface="Palatino" pitchFamily="2" charset="77"/>
                <a:ea typeface="Palatino" pitchFamily="2" charset="77"/>
              </a:rPr>
              <a:t>Must allow the system to reach equilibrium before starting to average properties</a:t>
            </a:r>
          </a:p>
          <a:p>
            <a:pPr lvl="1">
              <a:lnSpc>
                <a:spcPct val="150000"/>
              </a:lnSpc>
            </a:pPr>
            <a:r>
              <a:rPr lang="en-US" sz="1600" dirty="0">
                <a:latin typeface="Palatino" pitchFamily="2" charset="77"/>
                <a:ea typeface="Palatino" pitchFamily="2" charset="77"/>
              </a:rPr>
              <a:t>NPT ensemble (correct system density)</a:t>
            </a:r>
          </a:p>
          <a:p>
            <a:pPr>
              <a:lnSpc>
                <a:spcPct val="150000"/>
              </a:lnSpc>
            </a:pPr>
            <a:r>
              <a:rPr lang="en-US" sz="1600" b="1" dirty="0">
                <a:latin typeface="Palatino" pitchFamily="2" charset="77"/>
                <a:ea typeface="Palatino" pitchFamily="2" charset="77"/>
              </a:rPr>
              <a:t>Production period</a:t>
            </a:r>
          </a:p>
          <a:p>
            <a:pPr lvl="1">
              <a:lnSpc>
                <a:spcPct val="150000"/>
              </a:lnSpc>
            </a:pPr>
            <a:r>
              <a:rPr lang="en-US" sz="1600" dirty="0">
                <a:latin typeface="Palatino" pitchFamily="2" charset="77"/>
                <a:ea typeface="Palatino" pitchFamily="2" charset="77"/>
              </a:rPr>
              <a:t>The period in which properties are averaged and the physical phenomena of interested are simulated</a:t>
            </a:r>
          </a:p>
          <a:p>
            <a:pPr lvl="1">
              <a:lnSpc>
                <a:spcPct val="150000"/>
              </a:lnSpc>
            </a:pPr>
            <a:r>
              <a:rPr lang="en-US" sz="1600" dirty="0">
                <a:latin typeface="Palatino" pitchFamily="2" charset="77"/>
                <a:ea typeface="Palatino" pitchFamily="2" charset="77"/>
              </a:rPr>
              <a:t>NVT/NPT ensemble</a:t>
            </a:r>
          </a:p>
        </p:txBody>
      </p:sp>
      <p:grpSp>
        <p:nvGrpSpPr>
          <p:cNvPr id="13" name="Group 12">
            <a:extLst>
              <a:ext uri="{FF2B5EF4-FFF2-40B4-BE49-F238E27FC236}">
                <a16:creationId xmlns:a16="http://schemas.microsoft.com/office/drawing/2014/main" id="{1F810BD8-D6A7-4AFE-2A8A-A0721AEAE58C}"/>
              </a:ext>
            </a:extLst>
          </p:cNvPr>
          <p:cNvGrpSpPr/>
          <p:nvPr/>
        </p:nvGrpSpPr>
        <p:grpSpPr>
          <a:xfrm>
            <a:off x="6294102" y="2345635"/>
            <a:ext cx="5516837" cy="3431826"/>
            <a:chOff x="6294102" y="2345635"/>
            <a:chExt cx="5516837" cy="3431826"/>
          </a:xfrm>
        </p:grpSpPr>
        <p:grpSp>
          <p:nvGrpSpPr>
            <p:cNvPr id="8" name="Group 7">
              <a:extLst>
                <a:ext uri="{FF2B5EF4-FFF2-40B4-BE49-F238E27FC236}">
                  <a16:creationId xmlns:a16="http://schemas.microsoft.com/office/drawing/2014/main" id="{0D954B6D-E7BE-65D2-0232-7E397D194BE6}"/>
                </a:ext>
              </a:extLst>
            </p:cNvPr>
            <p:cNvGrpSpPr/>
            <p:nvPr/>
          </p:nvGrpSpPr>
          <p:grpSpPr>
            <a:xfrm>
              <a:off x="6294102" y="2406101"/>
              <a:ext cx="5516837" cy="3371360"/>
              <a:chOff x="6448480" y="2470809"/>
              <a:chExt cx="5516837" cy="3371360"/>
            </a:xfrm>
          </p:grpSpPr>
          <p:pic>
            <p:nvPicPr>
              <p:cNvPr id="4" name="Picture 3">
                <a:extLst>
                  <a:ext uri="{FF2B5EF4-FFF2-40B4-BE49-F238E27FC236}">
                    <a16:creationId xmlns:a16="http://schemas.microsoft.com/office/drawing/2014/main" id="{49042F2D-4A82-BF66-E771-2F9F264E3735}"/>
                  </a:ext>
                </a:extLst>
              </p:cNvPr>
              <p:cNvPicPr>
                <a:picLocks noChangeAspect="1"/>
              </p:cNvPicPr>
              <p:nvPr/>
            </p:nvPicPr>
            <p:blipFill rotWithShape="1">
              <a:blip r:embed="rId2"/>
              <a:srcRect l="41614" t="60921" r="10977"/>
              <a:stretch/>
            </p:blipFill>
            <p:spPr>
              <a:xfrm>
                <a:off x="6780007" y="2482684"/>
                <a:ext cx="5185310" cy="3205597"/>
              </a:xfrm>
              <a:prstGeom prst="rect">
                <a:avLst/>
              </a:prstGeom>
            </p:spPr>
          </p:pic>
          <p:sp>
            <p:nvSpPr>
              <p:cNvPr id="3" name="TextBox 2">
                <a:extLst>
                  <a:ext uri="{FF2B5EF4-FFF2-40B4-BE49-F238E27FC236}">
                    <a16:creationId xmlns:a16="http://schemas.microsoft.com/office/drawing/2014/main" id="{A855A804-DCAE-22B3-09AE-FFB13448123E}"/>
                  </a:ext>
                </a:extLst>
              </p:cNvPr>
              <p:cNvSpPr txBox="1"/>
              <p:nvPr/>
            </p:nvSpPr>
            <p:spPr>
              <a:xfrm>
                <a:off x="9227127" y="5534392"/>
                <a:ext cx="2351315" cy="307777"/>
              </a:xfrm>
              <a:prstGeom prst="rect">
                <a:avLst/>
              </a:prstGeom>
              <a:noFill/>
            </p:spPr>
            <p:txBody>
              <a:bodyPr wrap="square" rtlCol="0">
                <a:spAutoFit/>
              </a:bodyPr>
              <a:lstStyle/>
              <a:p>
                <a:r>
                  <a:rPr lang="en-US" sz="1400" i="1" dirty="0">
                    <a:latin typeface="Palatino" pitchFamily="2" charset="77"/>
                    <a:ea typeface="Palatino" pitchFamily="2" charset="77"/>
                  </a:rPr>
                  <a:t>time</a:t>
                </a:r>
              </a:p>
            </p:txBody>
          </p:sp>
          <p:sp>
            <p:nvSpPr>
              <p:cNvPr id="7" name="TextBox 6">
                <a:extLst>
                  <a:ext uri="{FF2B5EF4-FFF2-40B4-BE49-F238E27FC236}">
                    <a16:creationId xmlns:a16="http://schemas.microsoft.com/office/drawing/2014/main" id="{B83B44A5-9CC2-7D75-61BC-9C5C7E9FA5B0}"/>
                  </a:ext>
                </a:extLst>
              </p:cNvPr>
              <p:cNvSpPr txBox="1"/>
              <p:nvPr/>
            </p:nvSpPr>
            <p:spPr>
              <a:xfrm rot="16200000">
                <a:off x="5426711" y="3492578"/>
                <a:ext cx="2351315" cy="307777"/>
              </a:xfrm>
              <a:prstGeom prst="rect">
                <a:avLst/>
              </a:prstGeom>
              <a:noFill/>
            </p:spPr>
            <p:txBody>
              <a:bodyPr wrap="square" rtlCol="0">
                <a:spAutoFit/>
              </a:bodyPr>
              <a:lstStyle/>
              <a:p>
                <a:r>
                  <a:rPr lang="en-US" sz="1400" i="1" dirty="0">
                    <a:latin typeface="Palatino" pitchFamily="2" charset="77"/>
                    <a:ea typeface="Palatino" pitchFamily="2" charset="77"/>
                  </a:rPr>
                  <a:t>physical observable</a:t>
                </a:r>
              </a:p>
            </p:txBody>
          </p:sp>
        </p:grpSp>
        <p:cxnSp>
          <p:nvCxnSpPr>
            <p:cNvPr id="10" name="Straight Arrow Connector 9">
              <a:extLst>
                <a:ext uri="{FF2B5EF4-FFF2-40B4-BE49-F238E27FC236}">
                  <a16:creationId xmlns:a16="http://schemas.microsoft.com/office/drawing/2014/main" id="{756943BB-6773-0930-081D-385068061A5B}"/>
                </a:ext>
              </a:extLst>
            </p:cNvPr>
            <p:cNvCxnSpPr/>
            <p:nvPr/>
          </p:nvCxnSpPr>
          <p:spPr>
            <a:xfrm flipV="1">
              <a:off x="6687047" y="2345635"/>
              <a:ext cx="0" cy="3578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05F1281-F197-0EF2-A88F-87AC90060C19}"/>
                </a:ext>
              </a:extLst>
            </p:cNvPr>
            <p:cNvCxnSpPr>
              <a:cxnSpLocks/>
            </p:cNvCxnSpPr>
            <p:nvPr/>
          </p:nvCxnSpPr>
          <p:spPr>
            <a:xfrm>
              <a:off x="11322268" y="5411639"/>
              <a:ext cx="4269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534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941130-384D-4111-D992-9DB5D326C84D}"/>
              </a:ext>
            </a:extLst>
          </p:cNvPr>
          <p:cNvPicPr>
            <a:picLocks noChangeAspect="1"/>
          </p:cNvPicPr>
          <p:nvPr/>
        </p:nvPicPr>
        <p:blipFill rotWithShape="1">
          <a:blip r:embed="rId2"/>
          <a:srcRect l="6460"/>
          <a:stretch/>
        </p:blipFill>
        <p:spPr>
          <a:xfrm>
            <a:off x="-13252" y="2172790"/>
            <a:ext cx="3916200" cy="3691767"/>
          </a:xfrm>
          <a:prstGeom prst="rect">
            <a:avLst/>
          </a:prstGeom>
        </p:spPr>
      </p:pic>
      <p:graphicFrame>
        <p:nvGraphicFramePr>
          <p:cNvPr id="5" name="Diagram 4">
            <a:extLst>
              <a:ext uri="{FF2B5EF4-FFF2-40B4-BE49-F238E27FC236}">
                <a16:creationId xmlns:a16="http://schemas.microsoft.com/office/drawing/2014/main" id="{34800E15-2ECB-79D7-7606-913303C1E06D}"/>
              </a:ext>
            </a:extLst>
          </p:cNvPr>
          <p:cNvGraphicFramePr/>
          <p:nvPr>
            <p:extLst>
              <p:ext uri="{D42A27DB-BD31-4B8C-83A1-F6EECF244321}">
                <p14:modId xmlns:p14="http://schemas.microsoft.com/office/powerpoint/2010/main" val="4231620654"/>
              </p:ext>
            </p:extLst>
          </p:nvPr>
        </p:nvGraphicFramePr>
        <p:xfrm>
          <a:off x="3395172" y="1700010"/>
          <a:ext cx="8281116" cy="47909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818EBC2-2B32-C8B3-ACD2-EE0264C43E08}"/>
              </a:ext>
            </a:extLst>
          </p:cNvPr>
          <p:cNvPicPr>
            <a:picLocks noChangeAspect="1"/>
          </p:cNvPicPr>
          <p:nvPr/>
        </p:nvPicPr>
        <p:blipFill>
          <a:blip r:embed="rId8"/>
          <a:stretch>
            <a:fillRect/>
          </a:stretch>
        </p:blipFill>
        <p:spPr>
          <a:xfrm>
            <a:off x="3593262" y="5357615"/>
            <a:ext cx="947976" cy="487793"/>
          </a:xfrm>
          <a:prstGeom prst="rect">
            <a:avLst/>
          </a:prstGeom>
        </p:spPr>
      </p:pic>
      <p:sp>
        <p:nvSpPr>
          <p:cNvPr id="10" name="Title 1">
            <a:extLst>
              <a:ext uri="{FF2B5EF4-FFF2-40B4-BE49-F238E27FC236}">
                <a16:creationId xmlns:a16="http://schemas.microsoft.com/office/drawing/2014/main" id="{764B4951-88F5-0EC8-87B0-6870E352DDE1}"/>
              </a:ext>
            </a:extLst>
          </p:cNvPr>
          <p:cNvSpPr>
            <a:spLocks noGrp="1"/>
          </p:cNvSpPr>
          <p:nvPr>
            <p:ph type="title"/>
          </p:nvPr>
        </p:nvSpPr>
        <p:spPr>
          <a:xfrm>
            <a:off x="838200" y="365125"/>
            <a:ext cx="10515600" cy="1325563"/>
          </a:xfrm>
        </p:spPr>
        <p:txBody>
          <a:bodyPr>
            <a:normAutofit/>
          </a:bodyPr>
          <a:lstStyle/>
          <a:p>
            <a:pPr algn="ctr"/>
            <a:r>
              <a:rPr lang="en-US" sz="4000" b="1" dirty="0">
                <a:latin typeface="Palatino" pitchFamily="2" charset="77"/>
                <a:ea typeface="Palatino" pitchFamily="2" charset="77"/>
                <a:cs typeface="Tahoma" panose="020B0604030504040204" pitchFamily="34" charset="0"/>
              </a:rPr>
              <a:t>Protein-Ligand Complex</a:t>
            </a:r>
          </a:p>
        </p:txBody>
      </p:sp>
      <p:pic>
        <p:nvPicPr>
          <p:cNvPr id="11" name="Picture 10">
            <a:extLst>
              <a:ext uri="{FF2B5EF4-FFF2-40B4-BE49-F238E27FC236}">
                <a16:creationId xmlns:a16="http://schemas.microsoft.com/office/drawing/2014/main" id="{3BB8DA64-6142-E3AD-A408-6A112F184FE0}"/>
              </a:ext>
            </a:extLst>
          </p:cNvPr>
          <p:cNvPicPr>
            <a:picLocks noChangeAspect="1"/>
          </p:cNvPicPr>
          <p:nvPr/>
        </p:nvPicPr>
        <p:blipFill rotWithShape="1">
          <a:blip r:embed="rId9"/>
          <a:srcRect l="7290" t="8997" r="17613" b="7820"/>
          <a:stretch/>
        </p:blipFill>
        <p:spPr>
          <a:xfrm>
            <a:off x="4037656" y="3700062"/>
            <a:ext cx="713016" cy="779173"/>
          </a:xfrm>
          <a:prstGeom prst="rect">
            <a:avLst/>
          </a:prstGeom>
        </p:spPr>
      </p:pic>
      <p:pic>
        <p:nvPicPr>
          <p:cNvPr id="12" name="Picture 11">
            <a:extLst>
              <a:ext uri="{FF2B5EF4-FFF2-40B4-BE49-F238E27FC236}">
                <a16:creationId xmlns:a16="http://schemas.microsoft.com/office/drawing/2014/main" id="{4A2EC1C3-E84E-ABDA-D38A-58C2AC673FAD}"/>
              </a:ext>
            </a:extLst>
          </p:cNvPr>
          <p:cNvPicPr>
            <a:picLocks noChangeAspect="1"/>
          </p:cNvPicPr>
          <p:nvPr/>
        </p:nvPicPr>
        <p:blipFill>
          <a:blip r:embed="rId10"/>
          <a:stretch>
            <a:fillRect/>
          </a:stretch>
        </p:blipFill>
        <p:spPr>
          <a:xfrm>
            <a:off x="3644536" y="2292033"/>
            <a:ext cx="830839" cy="762486"/>
          </a:xfrm>
          <a:prstGeom prst="rect">
            <a:avLst/>
          </a:prstGeom>
        </p:spPr>
      </p:pic>
    </p:spTree>
    <p:extLst>
      <p:ext uri="{BB962C8B-B14F-4D97-AF65-F5344CB8AC3E}">
        <p14:creationId xmlns:p14="http://schemas.microsoft.com/office/powerpoint/2010/main" val="4109746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p:txBody>
          <a:bodyPr>
            <a:normAutofit/>
          </a:bodyPr>
          <a:lstStyle/>
          <a:p>
            <a:pPr algn="ctr"/>
            <a:r>
              <a:rPr lang="en-US" sz="4000" b="1" dirty="0">
                <a:latin typeface="Palatino" pitchFamily="2" charset="77"/>
                <a:ea typeface="Palatino" pitchFamily="2" charset="77"/>
                <a:cs typeface="Tahoma" panose="020B0604030504040204" pitchFamily="34" charset="0"/>
              </a:rPr>
              <a:t>Water Models</a:t>
            </a:r>
          </a:p>
        </p:txBody>
      </p:sp>
      <p:pic>
        <p:nvPicPr>
          <p:cNvPr id="20483" name="Picture 3">
            <a:extLst>
              <a:ext uri="{FF2B5EF4-FFF2-40B4-BE49-F238E27FC236}">
                <a16:creationId xmlns:a16="http://schemas.microsoft.com/office/drawing/2014/main" id="{6C4F9C59-2436-04D1-F97C-BBEE03F236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943"/>
          <a:stretch/>
        </p:blipFill>
        <p:spPr bwMode="auto">
          <a:xfrm>
            <a:off x="2749270" y="1690688"/>
            <a:ext cx="7244443" cy="2743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8C39082-F199-D60D-A61D-948E607B3AD1}"/>
              </a:ext>
            </a:extLst>
          </p:cNvPr>
          <p:cNvSpPr txBox="1"/>
          <p:nvPr/>
        </p:nvSpPr>
        <p:spPr>
          <a:xfrm>
            <a:off x="3852495" y="3968203"/>
            <a:ext cx="5037992" cy="276999"/>
          </a:xfrm>
          <a:prstGeom prst="rect">
            <a:avLst/>
          </a:prstGeom>
          <a:noFill/>
        </p:spPr>
        <p:txBody>
          <a:bodyPr wrap="square">
            <a:spAutoFit/>
          </a:bodyPr>
          <a:lstStyle/>
          <a:p>
            <a:r>
              <a:rPr lang="en-US" sz="1200" i="1" dirty="0">
                <a:latin typeface="Arial" panose="020B0604020202020204" pitchFamily="34" charset="0"/>
              </a:rPr>
              <a:t>Journal of Chemical Information and Modeling (2021), 61, 9, 4521-4536</a:t>
            </a:r>
            <a:endParaRPr lang="en-GB" sz="1200" i="1" dirty="0"/>
          </a:p>
        </p:txBody>
      </p:sp>
      <p:graphicFrame>
        <p:nvGraphicFramePr>
          <p:cNvPr id="9" name="Table 3">
            <a:extLst>
              <a:ext uri="{FF2B5EF4-FFF2-40B4-BE49-F238E27FC236}">
                <a16:creationId xmlns:a16="http://schemas.microsoft.com/office/drawing/2014/main" id="{91FB3967-1E17-6C86-7E3E-980BCF07306C}"/>
              </a:ext>
            </a:extLst>
          </p:cNvPr>
          <p:cNvGraphicFramePr>
            <a:graphicFrameLocks noGrp="1"/>
          </p:cNvGraphicFramePr>
          <p:nvPr>
            <p:extLst>
              <p:ext uri="{D42A27DB-BD31-4B8C-83A1-F6EECF244321}">
                <p14:modId xmlns:p14="http://schemas.microsoft.com/office/powerpoint/2010/main" val="3765089892"/>
              </p:ext>
            </p:extLst>
          </p:nvPr>
        </p:nvGraphicFramePr>
        <p:xfrm>
          <a:off x="1188660" y="4973574"/>
          <a:ext cx="9814680" cy="1483360"/>
        </p:xfrm>
        <a:graphic>
          <a:graphicData uri="http://schemas.openxmlformats.org/drawingml/2006/table">
            <a:tbl>
              <a:tblPr firstRow="1" bandRow="1">
                <a:tableStyleId>{93296810-A885-4BE3-A3E7-6D5BEEA58F35}</a:tableStyleId>
              </a:tblPr>
              <a:tblGrid>
                <a:gridCol w="2453670">
                  <a:extLst>
                    <a:ext uri="{9D8B030D-6E8A-4147-A177-3AD203B41FA5}">
                      <a16:colId xmlns:a16="http://schemas.microsoft.com/office/drawing/2014/main" val="3185371899"/>
                    </a:ext>
                  </a:extLst>
                </a:gridCol>
                <a:gridCol w="2453670">
                  <a:extLst>
                    <a:ext uri="{9D8B030D-6E8A-4147-A177-3AD203B41FA5}">
                      <a16:colId xmlns:a16="http://schemas.microsoft.com/office/drawing/2014/main" val="2384204045"/>
                    </a:ext>
                  </a:extLst>
                </a:gridCol>
                <a:gridCol w="2453670">
                  <a:extLst>
                    <a:ext uri="{9D8B030D-6E8A-4147-A177-3AD203B41FA5}">
                      <a16:colId xmlns:a16="http://schemas.microsoft.com/office/drawing/2014/main" val="3678764371"/>
                    </a:ext>
                  </a:extLst>
                </a:gridCol>
                <a:gridCol w="2453670">
                  <a:extLst>
                    <a:ext uri="{9D8B030D-6E8A-4147-A177-3AD203B41FA5}">
                      <a16:colId xmlns:a16="http://schemas.microsoft.com/office/drawing/2014/main" val="3609570234"/>
                    </a:ext>
                  </a:extLst>
                </a:gridCol>
              </a:tblGrid>
              <a:tr h="370840">
                <a:tc>
                  <a:txBody>
                    <a:bodyPr/>
                    <a:lstStyle/>
                    <a:p>
                      <a:pPr algn="ctr"/>
                      <a:r>
                        <a:rPr lang="en-US" b="1" dirty="0"/>
                        <a:t>Model</a:t>
                      </a:r>
                      <a:endParaRPr lang="en-US" b="1" dirty="0">
                        <a:latin typeface="Palatino" pitchFamily="2" charset="77"/>
                        <a:ea typeface="Palatino" pitchFamily="2" charset="77"/>
                      </a:endParaRPr>
                    </a:p>
                  </a:txBody>
                  <a:tcPr/>
                </a:tc>
                <a:tc>
                  <a:txBody>
                    <a:bodyPr/>
                    <a:lstStyle/>
                    <a:p>
                      <a:pPr algn="ctr"/>
                      <a:r>
                        <a:rPr lang="en-US" dirty="0"/>
                        <a:t>Type</a:t>
                      </a:r>
                      <a:endParaRPr lang="en-US" dirty="0">
                        <a:latin typeface="Palatino" pitchFamily="2" charset="77"/>
                        <a:ea typeface="Palatino" pitchFamily="2" charset="77"/>
                      </a:endParaRPr>
                    </a:p>
                  </a:txBody>
                  <a:tcPr/>
                </a:tc>
                <a:tc>
                  <a:txBody>
                    <a:bodyPr/>
                    <a:lstStyle/>
                    <a:p>
                      <a:pPr algn="ctr"/>
                      <a:r>
                        <a:rPr lang="en-US" dirty="0"/>
                        <a:t>Rigid</a:t>
                      </a:r>
                      <a:endParaRPr lang="en-US" dirty="0">
                        <a:latin typeface="Palatino" pitchFamily="2" charset="77"/>
                        <a:ea typeface="Palatino" pitchFamily="2" charset="77"/>
                      </a:endParaRPr>
                    </a:p>
                  </a:txBody>
                  <a:tcPr/>
                </a:tc>
                <a:tc>
                  <a:txBody>
                    <a:bodyPr/>
                    <a:lstStyle/>
                    <a:p>
                      <a:pPr algn="ctr"/>
                      <a:r>
                        <a:rPr lang="en-US" dirty="0"/>
                        <a:t>Lennard-Jones on H</a:t>
                      </a:r>
                      <a:endParaRPr lang="en-US" dirty="0">
                        <a:latin typeface="Palatino" pitchFamily="2" charset="77"/>
                        <a:ea typeface="Palatino" pitchFamily="2" charset="77"/>
                      </a:endParaRPr>
                    </a:p>
                  </a:txBody>
                  <a:tcPr/>
                </a:tc>
                <a:extLst>
                  <a:ext uri="{0D108BD9-81ED-4DB2-BD59-A6C34878D82A}">
                    <a16:rowId xmlns:a16="http://schemas.microsoft.com/office/drawing/2014/main" val="1127447401"/>
                  </a:ext>
                </a:extLst>
              </a:tr>
              <a:tr h="370840">
                <a:tc>
                  <a:txBody>
                    <a:bodyPr/>
                    <a:lstStyle/>
                    <a:p>
                      <a:pPr algn="ctr"/>
                      <a:r>
                        <a:rPr lang="en-US" dirty="0" err="1"/>
                        <a:t>TIPnP</a:t>
                      </a:r>
                      <a:endParaRPr lang="en-US" dirty="0">
                        <a:latin typeface="Palatino" pitchFamily="2" charset="77"/>
                        <a:ea typeface="Palatino" pitchFamily="2" charset="77"/>
                      </a:endParaRPr>
                    </a:p>
                  </a:txBody>
                  <a:tcPr/>
                </a:tc>
                <a:tc>
                  <a:txBody>
                    <a:bodyPr/>
                    <a:lstStyle/>
                    <a:p>
                      <a:pPr algn="ctr"/>
                      <a:r>
                        <a:rPr lang="en-US" dirty="0"/>
                        <a:t>n-point</a:t>
                      </a:r>
                      <a:endParaRPr lang="en-US" i="1" dirty="0">
                        <a:latin typeface="Palatino" pitchFamily="2" charset="77"/>
                        <a:ea typeface="Palatino" pitchFamily="2" charset="77"/>
                      </a:endParaRPr>
                    </a:p>
                  </a:txBody>
                  <a:tcPr/>
                </a:tc>
                <a:tc>
                  <a:txBody>
                    <a:bodyPr/>
                    <a:lstStyle/>
                    <a:p>
                      <a:pPr algn="ctr"/>
                      <a:r>
                        <a:rPr lang="en-US" dirty="0"/>
                        <a:t>usually yes</a:t>
                      </a:r>
                      <a:endParaRPr lang="en-US" dirty="0">
                        <a:latin typeface="Palatino" pitchFamily="2" charset="77"/>
                        <a:ea typeface="Palatino" pitchFamily="2" charset="77"/>
                      </a:endParaRPr>
                    </a:p>
                  </a:txBody>
                  <a:tcPr/>
                </a:tc>
                <a:tc>
                  <a:txBody>
                    <a:bodyPr/>
                    <a:lstStyle/>
                    <a:p>
                      <a:pPr algn="ctr"/>
                      <a:r>
                        <a:rPr lang="en-US" dirty="0"/>
                        <a:t>no</a:t>
                      </a:r>
                      <a:endParaRPr lang="en-US" dirty="0">
                        <a:latin typeface="Palatino" pitchFamily="2" charset="77"/>
                        <a:ea typeface="Palatino" pitchFamily="2" charset="77"/>
                      </a:endParaRPr>
                    </a:p>
                  </a:txBody>
                  <a:tcPr/>
                </a:tc>
                <a:extLst>
                  <a:ext uri="{0D108BD9-81ED-4DB2-BD59-A6C34878D82A}">
                    <a16:rowId xmlns:a16="http://schemas.microsoft.com/office/drawing/2014/main" val="348639235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SPC</a:t>
                      </a:r>
                      <a:endParaRPr lang="en-US" dirty="0">
                        <a:latin typeface="Palatino" pitchFamily="2" charset="77"/>
                        <a:ea typeface="Palatino" pitchFamily="2" charset="77"/>
                      </a:endParaRPr>
                    </a:p>
                  </a:txBody>
                  <a:tcPr/>
                </a:tc>
                <a:tc>
                  <a:txBody>
                    <a:bodyPr/>
                    <a:lstStyle/>
                    <a:p>
                      <a:pPr algn="ctr"/>
                      <a:r>
                        <a:rPr lang="en-US" dirty="0"/>
                        <a:t>3-point</a:t>
                      </a:r>
                      <a:endParaRPr lang="en-US" dirty="0">
                        <a:latin typeface="Palatino" pitchFamily="2" charset="77"/>
                        <a:ea typeface="Palatino" pitchFamily="2" charset="77"/>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usually yes</a:t>
                      </a:r>
                      <a:endParaRPr lang="en-US" dirty="0">
                        <a:latin typeface="Palatino" pitchFamily="2" charset="77"/>
                        <a:ea typeface="Palatino" pitchFamily="2" charset="77"/>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no</a:t>
                      </a:r>
                      <a:endParaRPr lang="en-US" dirty="0">
                        <a:latin typeface="Palatino" pitchFamily="2" charset="77"/>
                        <a:ea typeface="Palatino" pitchFamily="2" charset="77"/>
                      </a:endParaRPr>
                    </a:p>
                  </a:txBody>
                  <a:tcPr/>
                </a:tc>
                <a:extLst>
                  <a:ext uri="{0D108BD9-81ED-4DB2-BD59-A6C34878D82A}">
                    <a16:rowId xmlns:a16="http://schemas.microsoft.com/office/drawing/2014/main" val="159463552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OPC</a:t>
                      </a:r>
                      <a:endParaRPr lang="en-US" dirty="0">
                        <a:latin typeface="Palatino" pitchFamily="2" charset="77"/>
                        <a:ea typeface="Palatino" pitchFamily="2" charset="77"/>
                      </a:endParaRPr>
                    </a:p>
                  </a:txBody>
                  <a:tcPr/>
                </a:tc>
                <a:tc>
                  <a:txBody>
                    <a:bodyPr/>
                    <a:lstStyle/>
                    <a:p>
                      <a:pPr algn="ctr"/>
                      <a:r>
                        <a:rPr lang="en-US" dirty="0"/>
                        <a:t>4-point</a:t>
                      </a:r>
                      <a:endParaRPr lang="en-US" dirty="0">
                        <a:latin typeface="Palatino" pitchFamily="2" charset="77"/>
                        <a:ea typeface="Palatino" pitchFamily="2" charset="77"/>
                      </a:endParaRPr>
                    </a:p>
                  </a:txBody>
                  <a:tcPr/>
                </a:tc>
                <a:tc>
                  <a:txBody>
                    <a:bodyPr/>
                    <a:lstStyle/>
                    <a:p>
                      <a:pPr algn="ctr"/>
                      <a:r>
                        <a:rPr lang="en-US" dirty="0"/>
                        <a:t>yes</a:t>
                      </a:r>
                      <a:endParaRPr lang="en-US" dirty="0">
                        <a:latin typeface="Palatino" pitchFamily="2" charset="77"/>
                        <a:ea typeface="Palatino" pitchFamily="2" charset="77"/>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no</a:t>
                      </a:r>
                      <a:endParaRPr lang="en-US" dirty="0">
                        <a:latin typeface="Palatino" pitchFamily="2" charset="77"/>
                        <a:ea typeface="Palatino" pitchFamily="2" charset="77"/>
                      </a:endParaRPr>
                    </a:p>
                  </a:txBody>
                  <a:tcPr/>
                </a:tc>
                <a:extLst>
                  <a:ext uri="{0D108BD9-81ED-4DB2-BD59-A6C34878D82A}">
                    <a16:rowId xmlns:a16="http://schemas.microsoft.com/office/drawing/2014/main" val="1358993702"/>
                  </a:ext>
                </a:extLst>
              </a:tr>
            </a:tbl>
          </a:graphicData>
        </a:graphic>
      </p:graphicFrame>
    </p:spTree>
    <p:extLst>
      <p:ext uri="{BB962C8B-B14F-4D97-AF65-F5344CB8AC3E}">
        <p14:creationId xmlns:p14="http://schemas.microsoft.com/office/powerpoint/2010/main" val="3395447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61EF-F590-598D-0B34-93F9EA9F6968}"/>
              </a:ext>
            </a:extLst>
          </p:cNvPr>
          <p:cNvSpPr>
            <a:spLocks noGrp="1"/>
          </p:cNvSpPr>
          <p:nvPr>
            <p:ph type="title"/>
          </p:nvPr>
        </p:nvSpPr>
        <p:spPr>
          <a:xfrm>
            <a:off x="838200" y="91747"/>
            <a:ext cx="10515600" cy="1325563"/>
          </a:xfrm>
        </p:spPr>
        <p:txBody>
          <a:bodyPr/>
          <a:lstStyle/>
          <a:p>
            <a:pPr algn="ctr"/>
            <a:r>
              <a:rPr lang="en-US" b="1" dirty="0">
                <a:latin typeface="Palatino" pitchFamily="2" charset="77"/>
                <a:ea typeface="Palatino" pitchFamily="2" charset="77"/>
              </a:rPr>
              <a:t>Install </a:t>
            </a:r>
            <a:r>
              <a:rPr lang="en-US" b="1" dirty="0" err="1">
                <a:latin typeface="Palatino" pitchFamily="2" charset="77"/>
                <a:ea typeface="Palatino" pitchFamily="2" charset="77"/>
              </a:rPr>
              <a:t>PyMol</a:t>
            </a:r>
            <a:endParaRPr lang="en-US" b="1" dirty="0">
              <a:latin typeface="Palatino" pitchFamily="2" charset="77"/>
              <a:ea typeface="Palatino" pitchFamily="2" charset="77"/>
            </a:endParaRPr>
          </a:p>
        </p:txBody>
      </p:sp>
      <p:pic>
        <p:nvPicPr>
          <p:cNvPr id="5" name="Picture 4">
            <a:extLst>
              <a:ext uri="{FF2B5EF4-FFF2-40B4-BE49-F238E27FC236}">
                <a16:creationId xmlns:a16="http://schemas.microsoft.com/office/drawing/2014/main" id="{F41CE138-EFEB-C9A4-6BF1-296B02E29079}"/>
              </a:ext>
            </a:extLst>
          </p:cNvPr>
          <p:cNvPicPr>
            <a:picLocks noChangeAspect="1"/>
          </p:cNvPicPr>
          <p:nvPr/>
        </p:nvPicPr>
        <p:blipFill rotWithShape="1">
          <a:blip r:embed="rId2"/>
          <a:srcRect t="10093" r="1263" b="3037"/>
          <a:stretch/>
        </p:blipFill>
        <p:spPr>
          <a:xfrm>
            <a:off x="0" y="1417310"/>
            <a:ext cx="12192000" cy="5440690"/>
          </a:xfrm>
          <a:prstGeom prst="rect">
            <a:avLst/>
          </a:prstGeom>
        </p:spPr>
      </p:pic>
    </p:spTree>
    <p:extLst>
      <p:ext uri="{BB962C8B-B14F-4D97-AF65-F5344CB8AC3E}">
        <p14:creationId xmlns:p14="http://schemas.microsoft.com/office/powerpoint/2010/main" val="823570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p:txBody>
          <a:bodyPr>
            <a:normAutofit/>
          </a:bodyPr>
          <a:lstStyle/>
          <a:p>
            <a:pPr algn="ctr"/>
            <a:r>
              <a:rPr lang="en-US" sz="4000" b="1" dirty="0">
                <a:latin typeface="Palatino" pitchFamily="2" charset="77"/>
                <a:ea typeface="Palatino" pitchFamily="2" charset="77"/>
                <a:cs typeface="Tahoma" panose="020B0604030504040204" pitchFamily="34" charset="0"/>
              </a:rPr>
              <a:t>CHARMM Protein Force Fields</a:t>
            </a:r>
          </a:p>
        </p:txBody>
      </p:sp>
      <p:pic>
        <p:nvPicPr>
          <p:cNvPr id="18" name="Picture 17">
            <a:extLst>
              <a:ext uri="{FF2B5EF4-FFF2-40B4-BE49-F238E27FC236}">
                <a16:creationId xmlns:a16="http://schemas.microsoft.com/office/drawing/2014/main" id="{0F9BEF8D-7CF5-834F-6C7B-F9AEB9049872}"/>
              </a:ext>
            </a:extLst>
          </p:cNvPr>
          <p:cNvPicPr>
            <a:picLocks noChangeAspect="1"/>
          </p:cNvPicPr>
          <p:nvPr/>
        </p:nvPicPr>
        <p:blipFill>
          <a:blip r:embed="rId3"/>
          <a:stretch>
            <a:fillRect/>
          </a:stretch>
        </p:blipFill>
        <p:spPr>
          <a:xfrm>
            <a:off x="2957088" y="1828898"/>
            <a:ext cx="6277824" cy="2430125"/>
          </a:xfrm>
          <a:prstGeom prst="rect">
            <a:avLst/>
          </a:prstGeom>
        </p:spPr>
      </p:pic>
      <p:sp>
        <p:nvSpPr>
          <p:cNvPr id="19" name="Content Placeholder 2">
            <a:extLst>
              <a:ext uri="{FF2B5EF4-FFF2-40B4-BE49-F238E27FC236}">
                <a16:creationId xmlns:a16="http://schemas.microsoft.com/office/drawing/2014/main" id="{433B5DC4-B6E0-3B88-2D79-FCFD3D972916}"/>
              </a:ext>
            </a:extLst>
          </p:cNvPr>
          <p:cNvSpPr>
            <a:spLocks noGrp="1"/>
          </p:cNvSpPr>
          <p:nvPr>
            <p:ph idx="1"/>
          </p:nvPr>
        </p:nvSpPr>
        <p:spPr>
          <a:xfrm>
            <a:off x="381061" y="1690688"/>
            <a:ext cx="5714939" cy="4802187"/>
          </a:xfrm>
        </p:spPr>
        <p:txBody>
          <a:bodyPr>
            <a:noAutofit/>
          </a:bodyPr>
          <a:lstStyle/>
          <a:p>
            <a:pPr>
              <a:lnSpc>
                <a:spcPct val="150000"/>
              </a:lnSpc>
            </a:pPr>
            <a:r>
              <a:rPr lang="en-US" sz="1600" b="1" dirty="0">
                <a:latin typeface="Palatino" pitchFamily="2" charset="77"/>
                <a:ea typeface="Palatino" pitchFamily="2" charset="77"/>
              </a:rPr>
              <a:t>Functional form</a:t>
            </a:r>
          </a:p>
          <a:p>
            <a:pPr marL="0" indent="0">
              <a:lnSpc>
                <a:spcPct val="150000"/>
              </a:lnSpc>
              <a:buNone/>
            </a:pPr>
            <a:endParaRPr lang="en-US" sz="1600" b="1" dirty="0">
              <a:latin typeface="Palatino" pitchFamily="2" charset="77"/>
              <a:ea typeface="Palatino" pitchFamily="2" charset="77"/>
            </a:endParaRPr>
          </a:p>
          <a:p>
            <a:pPr marL="0" indent="0">
              <a:lnSpc>
                <a:spcPct val="150000"/>
              </a:lnSpc>
              <a:buNone/>
            </a:pPr>
            <a:endParaRPr lang="en-US" sz="1600" b="1" dirty="0">
              <a:latin typeface="Palatino" pitchFamily="2" charset="77"/>
              <a:ea typeface="Palatino" pitchFamily="2" charset="77"/>
            </a:endParaRPr>
          </a:p>
          <a:p>
            <a:pPr marL="0" indent="0">
              <a:lnSpc>
                <a:spcPct val="150000"/>
              </a:lnSpc>
              <a:buNone/>
            </a:pPr>
            <a:endParaRPr lang="en-US" sz="400" b="1" dirty="0">
              <a:latin typeface="Palatino" pitchFamily="2" charset="77"/>
              <a:ea typeface="Palatino" pitchFamily="2" charset="77"/>
            </a:endParaRPr>
          </a:p>
          <a:p>
            <a:pPr marL="0" indent="0">
              <a:lnSpc>
                <a:spcPct val="150000"/>
              </a:lnSpc>
              <a:buNone/>
            </a:pPr>
            <a:endParaRPr lang="en-US" sz="400" b="1" dirty="0">
              <a:latin typeface="Palatino" pitchFamily="2" charset="77"/>
              <a:ea typeface="Palatino" pitchFamily="2" charset="77"/>
            </a:endParaRPr>
          </a:p>
          <a:p>
            <a:pPr marL="0" indent="0">
              <a:lnSpc>
                <a:spcPct val="150000"/>
              </a:lnSpc>
              <a:buNone/>
            </a:pPr>
            <a:endParaRPr lang="en-US" sz="400" b="1" dirty="0">
              <a:latin typeface="Palatino" pitchFamily="2" charset="77"/>
              <a:ea typeface="Palatino" pitchFamily="2" charset="77"/>
            </a:endParaRPr>
          </a:p>
          <a:p>
            <a:pPr marL="0" indent="0">
              <a:lnSpc>
                <a:spcPct val="150000"/>
              </a:lnSpc>
              <a:buNone/>
            </a:pPr>
            <a:endParaRPr lang="en-US" sz="400" b="1" dirty="0">
              <a:latin typeface="Palatino" pitchFamily="2" charset="77"/>
              <a:ea typeface="Palatino" pitchFamily="2" charset="77"/>
            </a:endParaRPr>
          </a:p>
          <a:p>
            <a:pPr marL="0" indent="0">
              <a:lnSpc>
                <a:spcPct val="150000"/>
              </a:lnSpc>
              <a:buNone/>
            </a:pPr>
            <a:endParaRPr lang="en-US" sz="500" b="1" dirty="0">
              <a:latin typeface="Palatino" pitchFamily="2" charset="77"/>
              <a:ea typeface="Palatino" pitchFamily="2" charset="77"/>
            </a:endParaRPr>
          </a:p>
          <a:p>
            <a:pPr>
              <a:lnSpc>
                <a:spcPct val="150000"/>
              </a:lnSpc>
            </a:pPr>
            <a:r>
              <a:rPr lang="en-US" sz="1600" b="1" dirty="0">
                <a:latin typeface="Palatino" pitchFamily="2" charset="77"/>
                <a:ea typeface="Palatino" pitchFamily="2" charset="77"/>
              </a:rPr>
              <a:t>Protein force fields for explicit solvent simulations</a:t>
            </a:r>
          </a:p>
        </p:txBody>
      </p:sp>
      <p:graphicFrame>
        <p:nvGraphicFramePr>
          <p:cNvPr id="22" name="Table 3">
            <a:extLst>
              <a:ext uri="{FF2B5EF4-FFF2-40B4-BE49-F238E27FC236}">
                <a16:creationId xmlns:a16="http://schemas.microsoft.com/office/drawing/2014/main" id="{17C3C359-6083-7F28-A429-F0340C5D3A91}"/>
              </a:ext>
            </a:extLst>
          </p:cNvPr>
          <p:cNvGraphicFramePr>
            <a:graphicFrameLocks noGrp="1"/>
          </p:cNvGraphicFramePr>
          <p:nvPr>
            <p:extLst>
              <p:ext uri="{D42A27DB-BD31-4B8C-83A1-F6EECF244321}">
                <p14:modId xmlns:p14="http://schemas.microsoft.com/office/powerpoint/2010/main" val="3256990203"/>
              </p:ext>
            </p:extLst>
          </p:nvPr>
        </p:nvGraphicFramePr>
        <p:xfrm>
          <a:off x="1602988" y="5014595"/>
          <a:ext cx="8986024" cy="1478280"/>
        </p:xfrm>
        <a:graphic>
          <a:graphicData uri="http://schemas.openxmlformats.org/drawingml/2006/table">
            <a:tbl>
              <a:tblPr firstRow="1" bandRow="1">
                <a:tableStyleId>{93296810-A885-4BE3-A3E7-6D5BEEA58F35}</a:tableStyleId>
              </a:tblPr>
              <a:tblGrid>
                <a:gridCol w="2246506">
                  <a:extLst>
                    <a:ext uri="{9D8B030D-6E8A-4147-A177-3AD203B41FA5}">
                      <a16:colId xmlns:a16="http://schemas.microsoft.com/office/drawing/2014/main" val="3185371899"/>
                    </a:ext>
                  </a:extLst>
                </a:gridCol>
                <a:gridCol w="2246506">
                  <a:extLst>
                    <a:ext uri="{9D8B030D-6E8A-4147-A177-3AD203B41FA5}">
                      <a16:colId xmlns:a16="http://schemas.microsoft.com/office/drawing/2014/main" val="3678764371"/>
                    </a:ext>
                  </a:extLst>
                </a:gridCol>
                <a:gridCol w="2246506">
                  <a:extLst>
                    <a:ext uri="{9D8B030D-6E8A-4147-A177-3AD203B41FA5}">
                      <a16:colId xmlns:a16="http://schemas.microsoft.com/office/drawing/2014/main" val="3609570234"/>
                    </a:ext>
                  </a:extLst>
                </a:gridCol>
                <a:gridCol w="2246506">
                  <a:extLst>
                    <a:ext uri="{9D8B030D-6E8A-4147-A177-3AD203B41FA5}">
                      <a16:colId xmlns:a16="http://schemas.microsoft.com/office/drawing/2014/main" val="4063149579"/>
                    </a:ext>
                  </a:extLst>
                </a:gridCol>
              </a:tblGrid>
              <a:tr h="0">
                <a:tc>
                  <a:txBody>
                    <a:bodyPr/>
                    <a:lstStyle/>
                    <a:p>
                      <a:pPr algn="ctr"/>
                      <a:r>
                        <a:rPr lang="en-US" b="1" dirty="0"/>
                        <a:t>Force Field</a:t>
                      </a:r>
                      <a:endParaRPr lang="en-US" b="1" dirty="0">
                        <a:latin typeface="Palatino" pitchFamily="2" charset="77"/>
                        <a:ea typeface="Palatino" pitchFamily="2" charset="77"/>
                      </a:endParaRPr>
                    </a:p>
                  </a:txBody>
                  <a:tcPr/>
                </a:tc>
                <a:tc>
                  <a:txBody>
                    <a:bodyPr/>
                    <a:lstStyle/>
                    <a:p>
                      <a:pPr algn="ctr"/>
                      <a:r>
                        <a:rPr lang="en-US"/>
                        <a:t>CMAP</a:t>
                      </a:r>
                      <a:endParaRPr lang="en-US" dirty="0">
                        <a:latin typeface="Palatino" pitchFamily="2" charset="77"/>
                        <a:ea typeface="Palatino" pitchFamily="2" charset="77"/>
                      </a:endParaRPr>
                    </a:p>
                  </a:txBody>
                  <a:tcPr/>
                </a:tc>
                <a:tc>
                  <a:txBody>
                    <a:bodyPr/>
                    <a:lstStyle/>
                    <a:p>
                      <a:pPr algn="ctr"/>
                      <a:r>
                        <a:rPr lang="en-US" dirty="0"/>
                        <a:t>Water Model</a:t>
                      </a:r>
                      <a:endParaRPr lang="en-US" dirty="0">
                        <a:latin typeface="Palatino" pitchFamily="2" charset="77"/>
                        <a:ea typeface="Palatino" pitchFamily="2" charset="77"/>
                      </a:endParaRPr>
                    </a:p>
                  </a:txBody>
                  <a:tcPr/>
                </a:tc>
                <a:tc>
                  <a:txBody>
                    <a:bodyPr/>
                    <a:lstStyle/>
                    <a:p>
                      <a:pPr algn="ctr"/>
                      <a:r>
                        <a:rPr lang="en-US" dirty="0"/>
                        <a:t>Release year</a:t>
                      </a:r>
                      <a:endParaRPr lang="en-US" dirty="0">
                        <a:latin typeface="Palatino" pitchFamily="2" charset="77"/>
                        <a:ea typeface="Palatino" pitchFamily="2" charset="77"/>
                      </a:endParaRPr>
                    </a:p>
                  </a:txBody>
                  <a:tcPr/>
                </a:tc>
                <a:extLst>
                  <a:ext uri="{0D108BD9-81ED-4DB2-BD59-A6C34878D82A}">
                    <a16:rowId xmlns:a16="http://schemas.microsoft.com/office/drawing/2014/main" val="1127447401"/>
                  </a:ext>
                </a:extLst>
              </a:tr>
              <a:tr h="370840">
                <a:tc>
                  <a:txBody>
                    <a:bodyPr/>
                    <a:lstStyle/>
                    <a:p>
                      <a:pPr algn="ctr"/>
                      <a:r>
                        <a:rPr lang="en-US" dirty="0"/>
                        <a:t>C36m</a:t>
                      </a:r>
                      <a:endParaRPr lang="en-US" dirty="0">
                        <a:latin typeface="Palatino" pitchFamily="2" charset="77"/>
                        <a:ea typeface="Palatino" pitchFamily="2" charset="77"/>
                      </a:endParaRPr>
                    </a:p>
                  </a:txBody>
                  <a:tcPr/>
                </a:tc>
                <a:tc>
                  <a:txBody>
                    <a:bodyPr/>
                    <a:lstStyle/>
                    <a:p>
                      <a:pPr algn="ctr"/>
                      <a:r>
                        <a:rPr lang="en-US" dirty="0"/>
                        <a:t>yes</a:t>
                      </a:r>
                      <a:endParaRPr lang="en-US" dirty="0">
                        <a:latin typeface="Palatino" pitchFamily="2" charset="77"/>
                        <a:ea typeface="Palatino" pitchFamily="2" charset="77"/>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TIP3P</a:t>
                      </a:r>
                      <a:endParaRPr lang="en-US" dirty="0">
                        <a:latin typeface="Palatino" pitchFamily="2" charset="77"/>
                        <a:ea typeface="Palatino" pitchFamily="2" charset="77"/>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2016</a:t>
                      </a:r>
                      <a:endParaRPr lang="en-US" dirty="0">
                        <a:latin typeface="Palatino" pitchFamily="2" charset="77"/>
                        <a:ea typeface="Palatino" pitchFamily="2" charset="77"/>
                      </a:endParaRPr>
                    </a:p>
                  </a:txBody>
                  <a:tcPr/>
                </a:tc>
                <a:extLst>
                  <a:ext uri="{0D108BD9-81ED-4DB2-BD59-A6C34878D82A}">
                    <a16:rowId xmlns:a16="http://schemas.microsoft.com/office/drawing/2014/main" val="3486392355"/>
                  </a:ext>
                </a:extLst>
              </a:tr>
              <a:tr h="370840">
                <a:tc>
                  <a:txBody>
                    <a:bodyPr/>
                    <a:lstStyle/>
                    <a:p>
                      <a:pPr algn="ctr"/>
                      <a:r>
                        <a:rPr lang="en-US" dirty="0"/>
                        <a:t>C36</a:t>
                      </a:r>
                      <a:endParaRPr lang="en-US" dirty="0">
                        <a:latin typeface="Palatino" pitchFamily="2" charset="77"/>
                        <a:ea typeface="Palatino" pitchFamily="2" charset="77"/>
                      </a:endParaRPr>
                    </a:p>
                  </a:txBody>
                  <a:tcPr/>
                </a:tc>
                <a:tc>
                  <a:txBody>
                    <a:bodyPr/>
                    <a:lstStyle/>
                    <a:p>
                      <a:pPr algn="ctr"/>
                      <a:r>
                        <a:rPr lang="en-US" dirty="0"/>
                        <a:t>yes</a:t>
                      </a:r>
                      <a:endParaRPr lang="en-US" dirty="0">
                        <a:latin typeface="Palatino" pitchFamily="2" charset="77"/>
                        <a:ea typeface="Palatino" pitchFamily="2" charset="77"/>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TIP3P</a:t>
                      </a:r>
                      <a:endParaRPr lang="en-US" dirty="0">
                        <a:latin typeface="Palatino" pitchFamily="2" charset="77"/>
                        <a:ea typeface="Palatino" pitchFamily="2" charset="77"/>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2012</a:t>
                      </a:r>
                      <a:endParaRPr lang="en-US" dirty="0">
                        <a:latin typeface="Palatino" pitchFamily="2" charset="77"/>
                        <a:ea typeface="Palatino" pitchFamily="2" charset="77"/>
                      </a:endParaRPr>
                    </a:p>
                  </a:txBody>
                  <a:tcPr/>
                </a:tc>
                <a:extLst>
                  <a:ext uri="{0D108BD9-81ED-4DB2-BD59-A6C34878D82A}">
                    <a16:rowId xmlns:a16="http://schemas.microsoft.com/office/drawing/2014/main" val="1594635521"/>
                  </a:ext>
                </a:extLst>
              </a:tr>
              <a:tr h="370840">
                <a:tc>
                  <a:txBody>
                    <a:bodyPr/>
                    <a:lstStyle/>
                    <a:p>
                      <a:pPr algn="ctr"/>
                      <a:r>
                        <a:rPr lang="en-US" dirty="0"/>
                        <a:t>C22/CMAP</a:t>
                      </a:r>
                      <a:endParaRPr lang="en-US" dirty="0">
                        <a:latin typeface="Palatino" pitchFamily="2" charset="77"/>
                        <a:ea typeface="Palatino" pitchFamily="2" charset="77"/>
                      </a:endParaRPr>
                    </a:p>
                  </a:txBody>
                  <a:tcPr/>
                </a:tc>
                <a:tc>
                  <a:txBody>
                    <a:bodyPr/>
                    <a:lstStyle/>
                    <a:p>
                      <a:pPr algn="ctr"/>
                      <a:r>
                        <a:rPr lang="en-US" dirty="0"/>
                        <a:t>yes</a:t>
                      </a:r>
                      <a:endParaRPr lang="en-US" dirty="0">
                        <a:latin typeface="Palatino" pitchFamily="2" charset="77"/>
                        <a:ea typeface="Palatino" pitchFamily="2" charset="77"/>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TIP3P</a:t>
                      </a:r>
                      <a:endParaRPr lang="en-US" dirty="0">
                        <a:latin typeface="Palatino" pitchFamily="2" charset="77"/>
                        <a:ea typeface="Palatino" pitchFamily="2" charset="77"/>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1998/2004</a:t>
                      </a:r>
                      <a:endParaRPr lang="en-US" dirty="0">
                        <a:latin typeface="Palatino" pitchFamily="2" charset="77"/>
                        <a:ea typeface="Palatino" pitchFamily="2" charset="77"/>
                      </a:endParaRPr>
                    </a:p>
                  </a:txBody>
                  <a:tcPr/>
                </a:tc>
                <a:extLst>
                  <a:ext uri="{0D108BD9-81ED-4DB2-BD59-A6C34878D82A}">
                    <a16:rowId xmlns:a16="http://schemas.microsoft.com/office/drawing/2014/main" val="1358993702"/>
                  </a:ext>
                </a:extLst>
              </a:tr>
            </a:tbl>
          </a:graphicData>
        </a:graphic>
      </p:graphicFrame>
    </p:spTree>
    <p:extLst>
      <p:ext uri="{BB962C8B-B14F-4D97-AF65-F5344CB8AC3E}">
        <p14:creationId xmlns:p14="http://schemas.microsoft.com/office/powerpoint/2010/main" val="2467668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p:txBody>
          <a:bodyPr>
            <a:normAutofit/>
          </a:bodyPr>
          <a:lstStyle/>
          <a:p>
            <a:pPr algn="ctr"/>
            <a:r>
              <a:rPr lang="en-US" sz="4000" b="1" dirty="0">
                <a:latin typeface="Palatino" pitchFamily="2" charset="77"/>
                <a:ea typeface="Palatino" pitchFamily="2" charset="77"/>
                <a:cs typeface="Tahoma" panose="020B0604030504040204" pitchFamily="34" charset="0"/>
              </a:rPr>
              <a:t>CMAP Energy Corrections</a:t>
            </a:r>
          </a:p>
        </p:txBody>
      </p:sp>
      <p:sp>
        <p:nvSpPr>
          <p:cNvPr id="10" name="Content Placeholder 2">
            <a:extLst>
              <a:ext uri="{FF2B5EF4-FFF2-40B4-BE49-F238E27FC236}">
                <a16:creationId xmlns:a16="http://schemas.microsoft.com/office/drawing/2014/main" id="{1F97CE4C-954B-E8AF-93EB-1349FD39527A}"/>
              </a:ext>
            </a:extLst>
          </p:cNvPr>
          <p:cNvSpPr>
            <a:spLocks noGrp="1"/>
          </p:cNvSpPr>
          <p:nvPr>
            <p:ph idx="1"/>
          </p:nvPr>
        </p:nvSpPr>
        <p:spPr>
          <a:xfrm>
            <a:off x="381061" y="1352760"/>
            <a:ext cx="10972739" cy="2974076"/>
          </a:xfrm>
        </p:spPr>
        <p:txBody>
          <a:bodyPr>
            <a:noAutofit/>
          </a:bodyPr>
          <a:lstStyle/>
          <a:p>
            <a:pPr algn="just">
              <a:lnSpc>
                <a:spcPct val="150000"/>
              </a:lnSpc>
            </a:pPr>
            <a:r>
              <a:rPr lang="en-GB" sz="1500" dirty="0">
                <a:latin typeface="Palatino" pitchFamily="2" charset="77"/>
                <a:ea typeface="Palatino" pitchFamily="2" charset="77"/>
              </a:rPr>
              <a:t>CMAPs are </a:t>
            </a:r>
            <a:r>
              <a:rPr lang="en-GB" sz="1500" i="1" dirty="0" err="1">
                <a:latin typeface="Palatino" pitchFamily="2" charset="77"/>
                <a:ea typeface="Palatino" pitchFamily="2" charset="77"/>
              </a:rPr>
              <a:t>φ</a:t>
            </a:r>
            <a:r>
              <a:rPr lang="en-GB" sz="1500" dirty="0">
                <a:latin typeface="Palatino" pitchFamily="2" charset="77"/>
                <a:ea typeface="Palatino" pitchFamily="2" charset="77"/>
              </a:rPr>
              <a:t>, </a:t>
            </a:r>
            <a:r>
              <a:rPr lang="en-GB" sz="1500" i="1" dirty="0" err="1">
                <a:latin typeface="Palatino" pitchFamily="2" charset="77"/>
                <a:ea typeface="Palatino" pitchFamily="2" charset="77"/>
              </a:rPr>
              <a:t>ψ</a:t>
            </a:r>
            <a:r>
              <a:rPr lang="en-GB" sz="1500" dirty="0">
                <a:latin typeface="Palatino" pitchFamily="2" charset="77"/>
                <a:ea typeface="Palatino" pitchFamily="2" charset="77"/>
              </a:rPr>
              <a:t> grid-based energy corrections originally introduced in the CHARMM force field to improve the accuracy of the protein backbone</a:t>
            </a:r>
          </a:p>
          <a:p>
            <a:pPr algn="just">
              <a:lnSpc>
                <a:spcPct val="150000"/>
              </a:lnSpc>
            </a:pPr>
            <a:r>
              <a:rPr lang="en-GB" sz="1500" dirty="0">
                <a:latin typeface="Palatino" pitchFamily="2" charset="77"/>
                <a:ea typeface="Palatino" pitchFamily="2" charset="77"/>
              </a:rPr>
              <a:t>As </a:t>
            </a:r>
            <a:r>
              <a:rPr lang="en-GB" sz="1500" i="1" dirty="0" err="1">
                <a:latin typeface="Palatino" pitchFamily="2" charset="77"/>
                <a:ea typeface="Palatino" pitchFamily="2" charset="77"/>
              </a:rPr>
              <a:t>φ</a:t>
            </a:r>
            <a:r>
              <a:rPr lang="en-GB" sz="1500" dirty="0">
                <a:latin typeface="Palatino" pitchFamily="2" charset="77"/>
                <a:ea typeface="Palatino" pitchFamily="2" charset="77"/>
              </a:rPr>
              <a:t> and </a:t>
            </a:r>
            <a:r>
              <a:rPr lang="en-GB" sz="1500" i="1" dirty="0" err="1">
                <a:latin typeface="Palatino" pitchFamily="2" charset="77"/>
                <a:ea typeface="Palatino" pitchFamily="2" charset="77"/>
              </a:rPr>
              <a:t>ψ</a:t>
            </a:r>
            <a:r>
              <a:rPr lang="en-GB" sz="1500" dirty="0">
                <a:latin typeface="Palatino" pitchFamily="2" charset="77"/>
                <a:ea typeface="Palatino" pitchFamily="2" charset="77"/>
              </a:rPr>
              <a:t> are coupled dihedrals, the conventional series of cosines is unable to correctly model their rotation. Hence, CMAPs are used to account for the deviations between the force field and quantum energy landscapes in a Ramachandran-like grid</a:t>
            </a:r>
          </a:p>
          <a:p>
            <a:pPr algn="just">
              <a:lnSpc>
                <a:spcPct val="150000"/>
              </a:lnSpc>
            </a:pPr>
            <a:r>
              <a:rPr lang="en-GB" sz="1500" dirty="0">
                <a:latin typeface="Palatino" pitchFamily="2" charset="77"/>
                <a:ea typeface="Palatino" pitchFamily="2" charset="77"/>
              </a:rPr>
              <a:t>CMAPs yield significant improvements to the sampling of backbone conformations, improving the protein conformational dynamics</a:t>
            </a:r>
          </a:p>
          <a:p>
            <a:pPr algn="just">
              <a:lnSpc>
                <a:spcPct val="150000"/>
              </a:lnSpc>
            </a:pPr>
            <a:endParaRPr lang="en-GB" sz="1500" dirty="0">
              <a:latin typeface="Palatino" pitchFamily="2" charset="77"/>
              <a:ea typeface="Palatino" pitchFamily="2" charset="77"/>
            </a:endParaRPr>
          </a:p>
          <a:p>
            <a:pPr marL="0" indent="0" algn="just">
              <a:lnSpc>
                <a:spcPct val="150000"/>
              </a:lnSpc>
              <a:buNone/>
            </a:pPr>
            <a:endParaRPr lang="en-GB" sz="1500" dirty="0">
              <a:latin typeface="Palatino" pitchFamily="2" charset="77"/>
              <a:ea typeface="Palatino" pitchFamily="2" charset="77"/>
            </a:endParaRPr>
          </a:p>
          <a:p>
            <a:pPr marL="0" indent="0" algn="just">
              <a:lnSpc>
                <a:spcPct val="150000"/>
              </a:lnSpc>
              <a:buNone/>
            </a:pPr>
            <a:endParaRPr lang="en-GB" sz="1500" b="1" dirty="0">
              <a:latin typeface="Palatino" pitchFamily="2" charset="77"/>
              <a:ea typeface="Palatino" pitchFamily="2" charset="77"/>
            </a:endParaRPr>
          </a:p>
        </p:txBody>
      </p:sp>
      <p:pic>
        <p:nvPicPr>
          <p:cNvPr id="21506" name="Picture 2" descr="CMAP potential for glycine (left) and proline (right). Colors indicate... |  Download Scientific Diagram">
            <a:extLst>
              <a:ext uri="{FF2B5EF4-FFF2-40B4-BE49-F238E27FC236}">
                <a16:creationId xmlns:a16="http://schemas.microsoft.com/office/drawing/2014/main" id="{B6D70D9E-20D5-4057-4C58-8435F8E28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2269" y="4245831"/>
            <a:ext cx="5632174" cy="25311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1C5B0F8-5B35-203A-0A81-B15856A27A44}"/>
              </a:ext>
            </a:extLst>
          </p:cNvPr>
          <p:cNvPicPr>
            <a:picLocks noChangeAspect="1"/>
          </p:cNvPicPr>
          <p:nvPr/>
        </p:nvPicPr>
        <p:blipFill>
          <a:blip r:embed="rId4"/>
          <a:stretch>
            <a:fillRect/>
          </a:stretch>
        </p:blipFill>
        <p:spPr>
          <a:xfrm>
            <a:off x="5990895" y="3849666"/>
            <a:ext cx="4434922" cy="289807"/>
          </a:xfrm>
          <a:prstGeom prst="rect">
            <a:avLst/>
          </a:prstGeom>
        </p:spPr>
      </p:pic>
      <p:pic>
        <p:nvPicPr>
          <p:cNvPr id="21508" name="Picture 4" descr="Phi-psi angle - CMBIwiki">
            <a:extLst>
              <a:ext uri="{FF2B5EF4-FFF2-40B4-BE49-F238E27FC236}">
                <a16:creationId xmlns:a16="http://schemas.microsoft.com/office/drawing/2014/main" id="{4D8700EA-C051-7818-7507-7B03DF56AC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951" y="4331857"/>
            <a:ext cx="4253881" cy="2385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771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p:txBody>
          <a:bodyPr>
            <a:normAutofit/>
          </a:bodyPr>
          <a:lstStyle/>
          <a:p>
            <a:pPr algn="ctr"/>
            <a:r>
              <a:rPr lang="en-US" sz="4000" b="1" dirty="0">
                <a:latin typeface="Palatino" pitchFamily="2" charset="77"/>
                <a:ea typeface="Palatino" pitchFamily="2" charset="77"/>
                <a:cs typeface="Tahoma" panose="020B0604030504040204" pitchFamily="34" charset="0"/>
              </a:rPr>
              <a:t>AMBER Protein Force Fields</a:t>
            </a:r>
          </a:p>
        </p:txBody>
      </p:sp>
      <p:sp>
        <p:nvSpPr>
          <p:cNvPr id="19" name="Content Placeholder 2">
            <a:extLst>
              <a:ext uri="{FF2B5EF4-FFF2-40B4-BE49-F238E27FC236}">
                <a16:creationId xmlns:a16="http://schemas.microsoft.com/office/drawing/2014/main" id="{433B5DC4-B6E0-3B88-2D79-FCFD3D972916}"/>
              </a:ext>
            </a:extLst>
          </p:cNvPr>
          <p:cNvSpPr>
            <a:spLocks noGrp="1"/>
          </p:cNvSpPr>
          <p:nvPr>
            <p:ph idx="1"/>
          </p:nvPr>
        </p:nvSpPr>
        <p:spPr>
          <a:xfrm>
            <a:off x="381061" y="1690688"/>
            <a:ext cx="5714939" cy="4802187"/>
          </a:xfrm>
        </p:spPr>
        <p:txBody>
          <a:bodyPr>
            <a:noAutofit/>
          </a:bodyPr>
          <a:lstStyle/>
          <a:p>
            <a:pPr>
              <a:lnSpc>
                <a:spcPct val="150000"/>
              </a:lnSpc>
            </a:pPr>
            <a:r>
              <a:rPr lang="en-US" sz="1600" b="1" dirty="0">
                <a:latin typeface="Palatino" pitchFamily="2" charset="77"/>
                <a:ea typeface="Palatino" pitchFamily="2" charset="77"/>
              </a:rPr>
              <a:t>Functional form</a:t>
            </a:r>
          </a:p>
          <a:p>
            <a:pPr marL="0" indent="0">
              <a:lnSpc>
                <a:spcPct val="150000"/>
              </a:lnSpc>
              <a:buNone/>
            </a:pPr>
            <a:endParaRPr lang="en-US" sz="1600" b="1" dirty="0">
              <a:latin typeface="Palatino" pitchFamily="2" charset="77"/>
              <a:ea typeface="Palatino" pitchFamily="2" charset="77"/>
            </a:endParaRPr>
          </a:p>
          <a:p>
            <a:pPr marL="0" indent="0">
              <a:lnSpc>
                <a:spcPct val="150000"/>
              </a:lnSpc>
              <a:buNone/>
            </a:pPr>
            <a:endParaRPr lang="en-US" sz="1600" b="1" dirty="0">
              <a:latin typeface="Palatino" pitchFamily="2" charset="77"/>
              <a:ea typeface="Palatino" pitchFamily="2" charset="77"/>
            </a:endParaRPr>
          </a:p>
          <a:p>
            <a:pPr marL="0" indent="0">
              <a:lnSpc>
                <a:spcPct val="150000"/>
              </a:lnSpc>
              <a:buNone/>
            </a:pPr>
            <a:endParaRPr lang="en-US" sz="400" b="1" dirty="0">
              <a:latin typeface="Palatino" pitchFamily="2" charset="77"/>
              <a:ea typeface="Palatino" pitchFamily="2" charset="77"/>
            </a:endParaRPr>
          </a:p>
          <a:p>
            <a:pPr marL="0" indent="0">
              <a:lnSpc>
                <a:spcPct val="150000"/>
              </a:lnSpc>
              <a:buNone/>
            </a:pPr>
            <a:endParaRPr lang="en-US" sz="400" b="1" dirty="0">
              <a:latin typeface="Palatino" pitchFamily="2" charset="77"/>
              <a:ea typeface="Palatino" pitchFamily="2" charset="77"/>
            </a:endParaRPr>
          </a:p>
          <a:p>
            <a:pPr marL="0" indent="0">
              <a:lnSpc>
                <a:spcPct val="150000"/>
              </a:lnSpc>
              <a:buNone/>
            </a:pPr>
            <a:endParaRPr lang="en-US" sz="400" b="1" dirty="0">
              <a:latin typeface="Palatino" pitchFamily="2" charset="77"/>
              <a:ea typeface="Palatino" pitchFamily="2" charset="77"/>
            </a:endParaRPr>
          </a:p>
          <a:p>
            <a:pPr marL="0" indent="0">
              <a:lnSpc>
                <a:spcPct val="150000"/>
              </a:lnSpc>
              <a:buNone/>
            </a:pPr>
            <a:endParaRPr lang="en-US" sz="400" b="1" dirty="0">
              <a:latin typeface="Palatino" pitchFamily="2" charset="77"/>
              <a:ea typeface="Palatino" pitchFamily="2" charset="77"/>
            </a:endParaRPr>
          </a:p>
          <a:p>
            <a:pPr marL="0" indent="0">
              <a:lnSpc>
                <a:spcPct val="150000"/>
              </a:lnSpc>
              <a:buNone/>
            </a:pPr>
            <a:endParaRPr lang="en-US" sz="500" b="1" dirty="0">
              <a:latin typeface="Palatino" pitchFamily="2" charset="77"/>
              <a:ea typeface="Palatino" pitchFamily="2" charset="77"/>
            </a:endParaRPr>
          </a:p>
          <a:p>
            <a:pPr>
              <a:lnSpc>
                <a:spcPct val="150000"/>
              </a:lnSpc>
            </a:pPr>
            <a:r>
              <a:rPr lang="en-US" sz="1600" b="1" dirty="0">
                <a:latin typeface="Palatino" pitchFamily="2" charset="77"/>
                <a:ea typeface="Palatino" pitchFamily="2" charset="77"/>
              </a:rPr>
              <a:t>Protein force fields for explicit solvent simulations</a:t>
            </a:r>
          </a:p>
        </p:txBody>
      </p:sp>
      <p:graphicFrame>
        <p:nvGraphicFramePr>
          <p:cNvPr id="22" name="Table 3">
            <a:extLst>
              <a:ext uri="{FF2B5EF4-FFF2-40B4-BE49-F238E27FC236}">
                <a16:creationId xmlns:a16="http://schemas.microsoft.com/office/drawing/2014/main" id="{17C3C359-6083-7F28-A429-F0340C5D3A91}"/>
              </a:ext>
            </a:extLst>
          </p:cNvPr>
          <p:cNvGraphicFramePr>
            <a:graphicFrameLocks noGrp="1"/>
          </p:cNvGraphicFramePr>
          <p:nvPr>
            <p:extLst>
              <p:ext uri="{D42A27DB-BD31-4B8C-83A1-F6EECF244321}">
                <p14:modId xmlns:p14="http://schemas.microsoft.com/office/powerpoint/2010/main" val="3116945041"/>
              </p:ext>
            </p:extLst>
          </p:nvPr>
        </p:nvGraphicFramePr>
        <p:xfrm>
          <a:off x="1797860" y="4836121"/>
          <a:ext cx="8596280" cy="1849120"/>
        </p:xfrm>
        <a:graphic>
          <a:graphicData uri="http://schemas.openxmlformats.org/drawingml/2006/table">
            <a:tbl>
              <a:tblPr firstRow="1" bandRow="1">
                <a:tableStyleId>{93296810-A885-4BE3-A3E7-6D5BEEA58F35}</a:tableStyleId>
              </a:tblPr>
              <a:tblGrid>
                <a:gridCol w="2149070">
                  <a:extLst>
                    <a:ext uri="{9D8B030D-6E8A-4147-A177-3AD203B41FA5}">
                      <a16:colId xmlns:a16="http://schemas.microsoft.com/office/drawing/2014/main" val="3185371899"/>
                    </a:ext>
                  </a:extLst>
                </a:gridCol>
                <a:gridCol w="2149070">
                  <a:extLst>
                    <a:ext uri="{9D8B030D-6E8A-4147-A177-3AD203B41FA5}">
                      <a16:colId xmlns:a16="http://schemas.microsoft.com/office/drawing/2014/main" val="3678764371"/>
                    </a:ext>
                  </a:extLst>
                </a:gridCol>
                <a:gridCol w="2149070">
                  <a:extLst>
                    <a:ext uri="{9D8B030D-6E8A-4147-A177-3AD203B41FA5}">
                      <a16:colId xmlns:a16="http://schemas.microsoft.com/office/drawing/2014/main" val="3609570234"/>
                    </a:ext>
                  </a:extLst>
                </a:gridCol>
                <a:gridCol w="2149070">
                  <a:extLst>
                    <a:ext uri="{9D8B030D-6E8A-4147-A177-3AD203B41FA5}">
                      <a16:colId xmlns:a16="http://schemas.microsoft.com/office/drawing/2014/main" val="4126869754"/>
                    </a:ext>
                  </a:extLst>
                </a:gridCol>
              </a:tblGrid>
              <a:tr h="0">
                <a:tc>
                  <a:txBody>
                    <a:bodyPr/>
                    <a:lstStyle/>
                    <a:p>
                      <a:pPr algn="ctr"/>
                      <a:r>
                        <a:rPr lang="en-US" b="1" dirty="0"/>
                        <a:t>Force Field</a:t>
                      </a:r>
                      <a:endParaRPr lang="en-US" b="1" dirty="0">
                        <a:latin typeface="Palatino" pitchFamily="2" charset="77"/>
                        <a:ea typeface="Palatino" pitchFamily="2" charset="77"/>
                      </a:endParaRPr>
                    </a:p>
                  </a:txBody>
                  <a:tcPr/>
                </a:tc>
                <a:tc>
                  <a:txBody>
                    <a:bodyPr/>
                    <a:lstStyle/>
                    <a:p>
                      <a:pPr algn="ctr"/>
                      <a:r>
                        <a:rPr lang="en-US" dirty="0"/>
                        <a:t>CMAP</a:t>
                      </a:r>
                      <a:endParaRPr lang="en-US" dirty="0">
                        <a:latin typeface="Palatino" pitchFamily="2" charset="77"/>
                        <a:ea typeface="Palatino" pitchFamily="2" charset="77"/>
                      </a:endParaRPr>
                    </a:p>
                  </a:txBody>
                  <a:tcPr/>
                </a:tc>
                <a:tc>
                  <a:txBody>
                    <a:bodyPr/>
                    <a:lstStyle/>
                    <a:p>
                      <a:pPr algn="ctr"/>
                      <a:r>
                        <a:rPr lang="en-US" dirty="0"/>
                        <a:t>Water Model</a:t>
                      </a:r>
                      <a:endParaRPr lang="en-US" dirty="0">
                        <a:latin typeface="Palatino" pitchFamily="2" charset="77"/>
                        <a:ea typeface="Palatino" pitchFamily="2" charset="77"/>
                      </a:endParaRPr>
                    </a:p>
                  </a:txBody>
                  <a:tcPr/>
                </a:tc>
                <a:tc>
                  <a:txBody>
                    <a:bodyPr/>
                    <a:lstStyle/>
                    <a:p>
                      <a:pPr algn="ctr"/>
                      <a:r>
                        <a:rPr lang="en-US" dirty="0"/>
                        <a:t>Release year</a:t>
                      </a:r>
                      <a:endParaRPr lang="en-US" dirty="0">
                        <a:latin typeface="Palatino" pitchFamily="2" charset="77"/>
                        <a:ea typeface="Palatino" pitchFamily="2" charset="77"/>
                      </a:endParaRPr>
                    </a:p>
                  </a:txBody>
                  <a:tcPr/>
                </a:tc>
                <a:extLst>
                  <a:ext uri="{0D108BD9-81ED-4DB2-BD59-A6C34878D82A}">
                    <a16:rowId xmlns:a16="http://schemas.microsoft.com/office/drawing/2014/main" val="1127447401"/>
                  </a:ext>
                </a:extLst>
              </a:tr>
              <a:tr h="370840">
                <a:tc>
                  <a:txBody>
                    <a:bodyPr/>
                    <a:lstStyle/>
                    <a:p>
                      <a:pPr algn="ctr"/>
                      <a:r>
                        <a:rPr lang="en-US" dirty="0"/>
                        <a:t>ff19SB</a:t>
                      </a:r>
                      <a:endParaRPr lang="en-US" dirty="0">
                        <a:latin typeface="Palatino" pitchFamily="2" charset="77"/>
                        <a:ea typeface="Palatino" pitchFamily="2" charset="77"/>
                      </a:endParaRPr>
                    </a:p>
                  </a:txBody>
                  <a:tcPr/>
                </a:tc>
                <a:tc>
                  <a:txBody>
                    <a:bodyPr/>
                    <a:lstStyle/>
                    <a:p>
                      <a:pPr algn="ctr"/>
                      <a:r>
                        <a:rPr lang="en-US" dirty="0"/>
                        <a:t>yes</a:t>
                      </a:r>
                      <a:endParaRPr lang="en-US" dirty="0">
                        <a:latin typeface="Palatino" pitchFamily="2" charset="77"/>
                        <a:ea typeface="Palatino" pitchFamily="2" charset="77"/>
                      </a:endParaRPr>
                    </a:p>
                  </a:txBody>
                  <a:tcPr/>
                </a:tc>
                <a:tc>
                  <a:txBody>
                    <a:bodyPr/>
                    <a:lstStyle/>
                    <a:p>
                      <a:pPr algn="ctr"/>
                      <a:r>
                        <a:rPr lang="en-US" dirty="0"/>
                        <a:t>OPC</a:t>
                      </a:r>
                      <a:endParaRPr lang="en-US" dirty="0">
                        <a:latin typeface="Palatino" pitchFamily="2" charset="77"/>
                        <a:ea typeface="Palatino" pitchFamily="2" charset="77"/>
                      </a:endParaRPr>
                    </a:p>
                  </a:txBody>
                  <a:tcPr/>
                </a:tc>
                <a:tc>
                  <a:txBody>
                    <a:bodyPr/>
                    <a:lstStyle/>
                    <a:p>
                      <a:pPr algn="ctr"/>
                      <a:r>
                        <a:rPr lang="en-US" dirty="0"/>
                        <a:t>2020</a:t>
                      </a:r>
                      <a:endParaRPr lang="en-US" dirty="0">
                        <a:latin typeface="Palatino" pitchFamily="2" charset="77"/>
                        <a:ea typeface="Palatino" pitchFamily="2" charset="77"/>
                      </a:endParaRPr>
                    </a:p>
                  </a:txBody>
                  <a:tcPr/>
                </a:tc>
                <a:extLst>
                  <a:ext uri="{0D108BD9-81ED-4DB2-BD59-A6C34878D82A}">
                    <a16:rowId xmlns:a16="http://schemas.microsoft.com/office/drawing/2014/main" val="3486392355"/>
                  </a:ext>
                </a:extLst>
              </a:tr>
              <a:tr h="370840">
                <a:tc>
                  <a:txBody>
                    <a:bodyPr/>
                    <a:lstStyle/>
                    <a:p>
                      <a:pPr algn="ctr"/>
                      <a:r>
                        <a:rPr lang="en-US" dirty="0"/>
                        <a:t>ff14SB</a:t>
                      </a:r>
                      <a:endParaRPr lang="en-US" dirty="0">
                        <a:latin typeface="Palatino" pitchFamily="2" charset="77"/>
                        <a:ea typeface="Palatino" pitchFamily="2" charset="77"/>
                      </a:endParaRPr>
                    </a:p>
                  </a:txBody>
                  <a:tcPr/>
                </a:tc>
                <a:tc>
                  <a:txBody>
                    <a:bodyPr/>
                    <a:lstStyle/>
                    <a:p>
                      <a:pPr algn="ctr"/>
                      <a:r>
                        <a:rPr lang="en-US" dirty="0"/>
                        <a:t>no</a:t>
                      </a:r>
                      <a:endParaRPr lang="en-US" dirty="0">
                        <a:latin typeface="Palatino" pitchFamily="2" charset="77"/>
                        <a:ea typeface="Palatino" pitchFamily="2" charset="77"/>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TIP3P</a:t>
                      </a:r>
                      <a:endParaRPr lang="en-US" dirty="0">
                        <a:latin typeface="Palatino" pitchFamily="2" charset="77"/>
                        <a:ea typeface="Palatino" pitchFamily="2" charset="77"/>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2015</a:t>
                      </a:r>
                      <a:endParaRPr lang="en-US" dirty="0">
                        <a:latin typeface="Palatino" pitchFamily="2" charset="77"/>
                        <a:ea typeface="Palatino" pitchFamily="2" charset="77"/>
                      </a:endParaRPr>
                    </a:p>
                  </a:txBody>
                  <a:tcPr/>
                </a:tc>
                <a:extLst>
                  <a:ext uri="{0D108BD9-81ED-4DB2-BD59-A6C34878D82A}">
                    <a16:rowId xmlns:a16="http://schemas.microsoft.com/office/drawing/2014/main" val="1594635521"/>
                  </a:ext>
                </a:extLst>
              </a:tr>
              <a:tr h="370840">
                <a:tc>
                  <a:txBody>
                    <a:bodyPr/>
                    <a:lstStyle/>
                    <a:p>
                      <a:pPr algn="ctr"/>
                      <a:r>
                        <a:rPr lang="en-US" dirty="0"/>
                        <a:t>ff15ipq</a:t>
                      </a:r>
                      <a:endParaRPr lang="en-US" dirty="0">
                        <a:latin typeface="Palatino" pitchFamily="2" charset="77"/>
                        <a:ea typeface="Palatino" pitchFamily="2" charset="77"/>
                      </a:endParaRPr>
                    </a:p>
                  </a:txBody>
                  <a:tcPr/>
                </a:tc>
                <a:tc>
                  <a:txBody>
                    <a:bodyPr/>
                    <a:lstStyle/>
                    <a:p>
                      <a:pPr algn="ctr"/>
                      <a:r>
                        <a:rPr lang="en-US" dirty="0"/>
                        <a:t>no</a:t>
                      </a:r>
                      <a:endParaRPr lang="en-US" dirty="0">
                        <a:latin typeface="Palatino" pitchFamily="2" charset="77"/>
                        <a:ea typeface="Palatino" pitchFamily="2" charset="77"/>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SPC/Eb</a:t>
                      </a:r>
                      <a:endParaRPr lang="en-US" dirty="0">
                        <a:latin typeface="Palatino" pitchFamily="2" charset="77"/>
                        <a:ea typeface="Palatino" pitchFamily="2" charset="77"/>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2016</a:t>
                      </a:r>
                      <a:endParaRPr lang="en-US" dirty="0">
                        <a:latin typeface="Palatino" pitchFamily="2" charset="77"/>
                        <a:ea typeface="Palatino" pitchFamily="2" charset="77"/>
                      </a:endParaRPr>
                    </a:p>
                  </a:txBody>
                  <a:tcPr/>
                </a:tc>
                <a:extLst>
                  <a:ext uri="{0D108BD9-81ED-4DB2-BD59-A6C34878D82A}">
                    <a16:rowId xmlns:a16="http://schemas.microsoft.com/office/drawing/2014/main" val="1358993702"/>
                  </a:ext>
                </a:extLst>
              </a:tr>
              <a:tr h="370840">
                <a:tc>
                  <a:txBody>
                    <a:bodyPr/>
                    <a:lstStyle/>
                    <a:p>
                      <a:pPr algn="ctr"/>
                      <a:r>
                        <a:rPr lang="en-US" dirty="0"/>
                        <a:t>AMBER-FB15</a:t>
                      </a:r>
                      <a:endParaRPr lang="en-US" dirty="0">
                        <a:latin typeface="Palatino" pitchFamily="2" charset="77"/>
                        <a:ea typeface="Palatino" pitchFamily="2" charset="77"/>
                      </a:endParaRPr>
                    </a:p>
                  </a:txBody>
                  <a:tcPr/>
                </a:tc>
                <a:tc>
                  <a:txBody>
                    <a:bodyPr/>
                    <a:lstStyle/>
                    <a:p>
                      <a:pPr algn="ctr"/>
                      <a:r>
                        <a:rPr lang="en-US" dirty="0"/>
                        <a:t>no</a:t>
                      </a:r>
                      <a:endParaRPr lang="en-US" dirty="0">
                        <a:latin typeface="Palatino" pitchFamily="2" charset="77"/>
                        <a:ea typeface="Palatino" pitchFamily="2" charset="77"/>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TIP3P-FB</a:t>
                      </a:r>
                      <a:endParaRPr lang="en-US" dirty="0">
                        <a:latin typeface="Palatino" pitchFamily="2" charset="77"/>
                        <a:ea typeface="Palatino" pitchFamily="2" charset="77"/>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2017</a:t>
                      </a:r>
                      <a:endParaRPr lang="en-US" dirty="0">
                        <a:latin typeface="Palatino" pitchFamily="2" charset="77"/>
                        <a:ea typeface="Palatino" pitchFamily="2" charset="77"/>
                      </a:endParaRPr>
                    </a:p>
                  </a:txBody>
                  <a:tcPr/>
                </a:tc>
                <a:extLst>
                  <a:ext uri="{0D108BD9-81ED-4DB2-BD59-A6C34878D82A}">
                    <a16:rowId xmlns:a16="http://schemas.microsoft.com/office/drawing/2014/main" val="2307178946"/>
                  </a:ext>
                </a:extLst>
              </a:tr>
            </a:tbl>
          </a:graphicData>
        </a:graphic>
      </p:graphicFrame>
      <p:pic>
        <p:nvPicPr>
          <p:cNvPr id="3" name="Picture 2">
            <a:extLst>
              <a:ext uri="{FF2B5EF4-FFF2-40B4-BE49-F238E27FC236}">
                <a16:creationId xmlns:a16="http://schemas.microsoft.com/office/drawing/2014/main" id="{7E2D9FAB-865A-F847-EF9C-47B928040078}"/>
              </a:ext>
            </a:extLst>
          </p:cNvPr>
          <p:cNvPicPr>
            <a:picLocks noChangeAspect="1"/>
          </p:cNvPicPr>
          <p:nvPr/>
        </p:nvPicPr>
        <p:blipFill>
          <a:blip r:embed="rId3"/>
          <a:stretch>
            <a:fillRect/>
          </a:stretch>
        </p:blipFill>
        <p:spPr>
          <a:xfrm>
            <a:off x="3548380" y="1734169"/>
            <a:ext cx="5095240" cy="2564163"/>
          </a:xfrm>
          <a:prstGeom prst="rect">
            <a:avLst/>
          </a:prstGeom>
        </p:spPr>
      </p:pic>
    </p:spTree>
    <p:extLst>
      <p:ext uri="{BB962C8B-B14F-4D97-AF65-F5344CB8AC3E}">
        <p14:creationId xmlns:p14="http://schemas.microsoft.com/office/powerpoint/2010/main" val="3534616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p:txBody>
          <a:bodyPr>
            <a:normAutofit/>
          </a:bodyPr>
          <a:lstStyle/>
          <a:p>
            <a:pPr algn="ctr"/>
            <a:r>
              <a:rPr lang="en-US" sz="4000" b="1" dirty="0">
                <a:latin typeface="Palatino" pitchFamily="2" charset="77"/>
                <a:ea typeface="Palatino" pitchFamily="2" charset="77"/>
                <a:cs typeface="Tahoma" panose="020B0604030504040204" pitchFamily="34" charset="0"/>
              </a:rPr>
              <a:t>Small Organic Molecules Force Fields</a:t>
            </a:r>
          </a:p>
        </p:txBody>
      </p:sp>
      <p:sp>
        <p:nvSpPr>
          <p:cNvPr id="19" name="Content Placeholder 2">
            <a:extLst>
              <a:ext uri="{FF2B5EF4-FFF2-40B4-BE49-F238E27FC236}">
                <a16:creationId xmlns:a16="http://schemas.microsoft.com/office/drawing/2014/main" id="{433B5DC4-B6E0-3B88-2D79-FCFD3D972916}"/>
              </a:ext>
            </a:extLst>
          </p:cNvPr>
          <p:cNvSpPr>
            <a:spLocks noGrp="1"/>
          </p:cNvSpPr>
          <p:nvPr>
            <p:ph idx="1"/>
          </p:nvPr>
        </p:nvSpPr>
        <p:spPr>
          <a:xfrm>
            <a:off x="381060" y="1690688"/>
            <a:ext cx="10764017" cy="4802187"/>
          </a:xfrm>
        </p:spPr>
        <p:txBody>
          <a:bodyPr>
            <a:noAutofit/>
          </a:bodyPr>
          <a:lstStyle/>
          <a:p>
            <a:pPr algn="just">
              <a:lnSpc>
                <a:spcPct val="150000"/>
              </a:lnSpc>
            </a:pPr>
            <a:r>
              <a:rPr lang="en-US" sz="1500" b="1" dirty="0">
                <a:latin typeface="Palatino" pitchFamily="2" charset="77"/>
                <a:ea typeface="Palatino" pitchFamily="2" charset="77"/>
              </a:rPr>
              <a:t>Force fields for small organic molecules</a:t>
            </a:r>
          </a:p>
          <a:p>
            <a:pPr lvl="1" algn="just">
              <a:lnSpc>
                <a:spcPct val="150000"/>
              </a:lnSpc>
            </a:pPr>
            <a:r>
              <a:rPr lang="en-US" sz="1500" dirty="0" err="1">
                <a:latin typeface="Palatino" pitchFamily="2" charset="77"/>
                <a:ea typeface="Palatino" pitchFamily="2" charset="77"/>
              </a:rPr>
              <a:t>CGenFF</a:t>
            </a:r>
            <a:r>
              <a:rPr lang="en-US" sz="1500" dirty="0">
                <a:latin typeface="Palatino" pitchFamily="2" charset="77"/>
                <a:ea typeface="Palatino" pitchFamily="2" charset="77"/>
              </a:rPr>
              <a:t>, GAFF, OPLS-AA and OPLS-3, MMFF, GROMOS, Parsley, etc.</a:t>
            </a:r>
          </a:p>
          <a:p>
            <a:pPr algn="just">
              <a:lnSpc>
                <a:spcPct val="150000"/>
              </a:lnSpc>
            </a:pPr>
            <a:r>
              <a:rPr lang="en-US" sz="1500" b="1" dirty="0">
                <a:latin typeface="Palatino" pitchFamily="2" charset="77"/>
                <a:ea typeface="Palatino" pitchFamily="2" charset="77"/>
              </a:rPr>
              <a:t>Various tools available to generate tailor-made force fields for small molecules</a:t>
            </a:r>
          </a:p>
          <a:p>
            <a:pPr lvl="1" algn="just">
              <a:lnSpc>
                <a:spcPct val="150000"/>
              </a:lnSpc>
            </a:pPr>
            <a:r>
              <a:rPr lang="en-US" sz="1500" dirty="0" err="1">
                <a:latin typeface="Palatino" pitchFamily="2" charset="77"/>
                <a:ea typeface="Palatino" pitchFamily="2" charset="77"/>
              </a:rPr>
              <a:t>ForceBalance</a:t>
            </a:r>
            <a:r>
              <a:rPr lang="en-US" sz="1500" dirty="0">
                <a:latin typeface="Palatino" pitchFamily="2" charset="77"/>
                <a:ea typeface="Palatino" pitchFamily="2" charset="77"/>
              </a:rPr>
              <a:t>, </a:t>
            </a:r>
            <a:r>
              <a:rPr lang="en-US" sz="1500" dirty="0" err="1">
                <a:latin typeface="Palatino" pitchFamily="2" charset="77"/>
                <a:ea typeface="Palatino" pitchFamily="2" charset="77"/>
              </a:rPr>
              <a:t>QUBEKit</a:t>
            </a:r>
            <a:r>
              <a:rPr lang="en-US" sz="1500" dirty="0">
                <a:latin typeface="Palatino" pitchFamily="2" charset="77"/>
                <a:ea typeface="Palatino" pitchFamily="2" charset="77"/>
              </a:rPr>
              <a:t>, </a:t>
            </a:r>
            <a:r>
              <a:rPr lang="en-US" sz="1500" dirty="0" err="1">
                <a:latin typeface="Palatino" pitchFamily="2" charset="77"/>
                <a:ea typeface="Palatino" pitchFamily="2" charset="77"/>
              </a:rPr>
              <a:t>ParaMol</a:t>
            </a:r>
            <a:r>
              <a:rPr lang="en-US" sz="1500" dirty="0">
                <a:latin typeface="Palatino" pitchFamily="2" charset="77"/>
                <a:ea typeface="Palatino" pitchFamily="2" charset="77"/>
              </a:rPr>
              <a:t>, etc.</a:t>
            </a:r>
          </a:p>
          <a:p>
            <a:pPr algn="just">
              <a:lnSpc>
                <a:spcPct val="150000"/>
              </a:lnSpc>
            </a:pPr>
            <a:r>
              <a:rPr lang="en-US" sz="1500" b="1" dirty="0">
                <a:latin typeface="Palatino" pitchFamily="2" charset="77"/>
                <a:ea typeface="Palatino" pitchFamily="2" charset="77"/>
              </a:rPr>
              <a:t>Typical ligand parameterization workflow</a:t>
            </a:r>
          </a:p>
          <a:p>
            <a:pPr marL="800100" lvl="1" indent="-342900" algn="just">
              <a:lnSpc>
                <a:spcPct val="150000"/>
              </a:lnSpc>
              <a:buFont typeface="+mj-lt"/>
              <a:buAutoNum type="arabicPeriod"/>
            </a:pPr>
            <a:r>
              <a:rPr lang="en-US" sz="1500" dirty="0">
                <a:latin typeface="Palatino" pitchFamily="2" charset="77"/>
                <a:ea typeface="Palatino" pitchFamily="2" charset="77"/>
              </a:rPr>
              <a:t>Build or get ligand structure and choose a small molecule force field</a:t>
            </a:r>
          </a:p>
          <a:p>
            <a:pPr marL="800100" lvl="1" indent="-342900" algn="just">
              <a:lnSpc>
                <a:spcPct val="150000"/>
              </a:lnSpc>
              <a:buFont typeface="+mj-lt"/>
              <a:buAutoNum type="arabicPeriod"/>
            </a:pPr>
            <a:r>
              <a:rPr lang="en-US" sz="1500" dirty="0">
                <a:latin typeface="Palatino" pitchFamily="2" charset="77"/>
                <a:ea typeface="Palatino" pitchFamily="2" charset="77"/>
              </a:rPr>
              <a:t>Assign atom types from </a:t>
            </a:r>
            <a:r>
              <a:rPr lang="en-GB" sz="1500" dirty="0">
                <a:latin typeface="Palatino" pitchFamily="2" charset="77"/>
                <a:ea typeface="Palatino" pitchFamily="2" charset="77"/>
              </a:rPr>
              <a:t>information of atoms in the molecule, the connectivity pattern of these atoms, and the bond types between these atoms</a:t>
            </a:r>
          </a:p>
          <a:p>
            <a:pPr marL="800100" lvl="1" indent="-342900" algn="just">
              <a:lnSpc>
                <a:spcPct val="150000"/>
              </a:lnSpc>
              <a:buFont typeface="+mj-lt"/>
              <a:buAutoNum type="arabicPeriod"/>
            </a:pPr>
            <a:r>
              <a:rPr lang="en-GB" sz="1500" dirty="0">
                <a:latin typeface="Palatino" pitchFamily="2" charset="77"/>
                <a:ea typeface="Palatino" pitchFamily="2" charset="77"/>
              </a:rPr>
              <a:t>Assign bonded and Lennard Jones 12-6 parameters based on the atom types</a:t>
            </a:r>
          </a:p>
          <a:p>
            <a:pPr marL="800100" lvl="1" indent="-342900" algn="just">
              <a:lnSpc>
                <a:spcPct val="150000"/>
              </a:lnSpc>
              <a:buFont typeface="+mj-lt"/>
              <a:buAutoNum type="arabicPeriod"/>
            </a:pPr>
            <a:r>
              <a:rPr lang="en-US" sz="1500" dirty="0">
                <a:latin typeface="Palatino" pitchFamily="2" charset="77"/>
                <a:ea typeface="Palatino" pitchFamily="2" charset="77"/>
              </a:rPr>
              <a:t>Derive partial charges (e.g., AM1-BCC, RESP,  or </a:t>
            </a:r>
            <a:r>
              <a:rPr lang="en-GB" sz="1500" dirty="0">
                <a:latin typeface="Palatino" pitchFamily="2" charset="77"/>
                <a:ea typeface="Palatino" pitchFamily="2" charset="77"/>
              </a:rPr>
              <a:t>by analogy to those in highly optimized small model compounds</a:t>
            </a:r>
            <a:r>
              <a:rPr lang="en-US" sz="1500" dirty="0">
                <a:latin typeface="Palatino" pitchFamily="2" charset="77"/>
                <a:ea typeface="Palatino" pitchFamily="2" charset="77"/>
              </a:rPr>
              <a:t>)</a:t>
            </a:r>
            <a:endParaRPr lang="en-GB" sz="1500" dirty="0">
              <a:latin typeface="Palatino" pitchFamily="2" charset="77"/>
              <a:ea typeface="Palatino" pitchFamily="2" charset="77"/>
            </a:endParaRPr>
          </a:p>
          <a:p>
            <a:pPr marL="800100" lvl="1" indent="-342900" algn="just">
              <a:lnSpc>
                <a:spcPct val="150000"/>
              </a:lnSpc>
              <a:buFont typeface="+mj-lt"/>
              <a:buAutoNum type="arabicPeriod"/>
            </a:pPr>
            <a:r>
              <a:rPr lang="en-GB" sz="1500" dirty="0">
                <a:latin typeface="Palatino" pitchFamily="2" charset="77"/>
                <a:ea typeface="Palatino" pitchFamily="2" charset="77"/>
              </a:rPr>
              <a:t>Refine sub-optimal parameters with high penalty score (usually</a:t>
            </a:r>
            <a:r>
              <a:rPr lang="en-GB" sz="1500" i="1" dirty="0">
                <a:latin typeface="Palatino" pitchFamily="2" charset="77"/>
                <a:ea typeface="Palatino" pitchFamily="2" charset="77"/>
              </a:rPr>
              <a:t> </a:t>
            </a:r>
            <a:r>
              <a:rPr lang="en-GB" sz="1500" dirty="0">
                <a:latin typeface="Palatino" pitchFamily="2" charset="77"/>
                <a:ea typeface="Palatino" pitchFamily="2" charset="77"/>
              </a:rPr>
              <a:t>dihedral parameters and charges)</a:t>
            </a:r>
          </a:p>
          <a:p>
            <a:pPr marL="800100" lvl="1" indent="-342900" algn="just">
              <a:lnSpc>
                <a:spcPct val="150000"/>
              </a:lnSpc>
              <a:buFont typeface="+mj-lt"/>
              <a:buAutoNum type="arabicPeriod"/>
            </a:pPr>
            <a:endParaRPr lang="en-GB" sz="1500" dirty="0">
              <a:latin typeface="Palatino" pitchFamily="2" charset="77"/>
              <a:ea typeface="Palatino" pitchFamily="2" charset="77"/>
            </a:endParaRPr>
          </a:p>
          <a:p>
            <a:pPr marL="800100" lvl="1" indent="-342900" algn="just">
              <a:lnSpc>
                <a:spcPct val="150000"/>
              </a:lnSpc>
              <a:buFont typeface="+mj-lt"/>
              <a:buAutoNum type="arabicPeriod"/>
            </a:pPr>
            <a:endParaRPr lang="en-US" sz="1500" dirty="0">
              <a:latin typeface="Palatino" pitchFamily="2" charset="77"/>
              <a:ea typeface="Palatino" pitchFamily="2" charset="77"/>
            </a:endParaRPr>
          </a:p>
          <a:p>
            <a:pPr marL="800100" lvl="1" indent="-342900" algn="just">
              <a:lnSpc>
                <a:spcPct val="150000"/>
              </a:lnSpc>
              <a:buFont typeface="+mj-lt"/>
              <a:buAutoNum type="arabicPeriod"/>
            </a:pPr>
            <a:endParaRPr lang="en-US" sz="1500" b="1" dirty="0">
              <a:latin typeface="Palatino" pitchFamily="2" charset="77"/>
              <a:ea typeface="Palatino" pitchFamily="2" charset="77"/>
            </a:endParaRPr>
          </a:p>
          <a:p>
            <a:pPr lvl="1" algn="just">
              <a:lnSpc>
                <a:spcPct val="150000"/>
              </a:lnSpc>
            </a:pPr>
            <a:endParaRPr lang="en-US" sz="1500" dirty="0">
              <a:latin typeface="Palatino" pitchFamily="2" charset="77"/>
              <a:ea typeface="Palatino" pitchFamily="2" charset="77"/>
            </a:endParaRPr>
          </a:p>
        </p:txBody>
      </p:sp>
    </p:spTree>
    <p:extLst>
      <p:ext uri="{BB962C8B-B14F-4D97-AF65-F5344CB8AC3E}">
        <p14:creationId xmlns:p14="http://schemas.microsoft.com/office/powerpoint/2010/main" val="2615268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p:txBody>
          <a:bodyPr>
            <a:normAutofit/>
          </a:bodyPr>
          <a:lstStyle/>
          <a:p>
            <a:pPr algn="ctr"/>
            <a:r>
              <a:rPr lang="en-US" sz="4000" b="1" dirty="0">
                <a:latin typeface="Palatino" pitchFamily="2" charset="77"/>
                <a:ea typeface="Palatino" pitchFamily="2" charset="77"/>
                <a:cs typeface="Tahoma" panose="020B0604030504040204" pitchFamily="34" charset="0"/>
              </a:rPr>
              <a:t>Derivation of Dihedral Parameters</a:t>
            </a:r>
          </a:p>
        </p:txBody>
      </p:sp>
      <p:pic>
        <p:nvPicPr>
          <p:cNvPr id="27" name="Picture 26">
            <a:extLst>
              <a:ext uri="{FF2B5EF4-FFF2-40B4-BE49-F238E27FC236}">
                <a16:creationId xmlns:a16="http://schemas.microsoft.com/office/drawing/2014/main" id="{DFB185C4-D97C-9E86-9A89-99BEA323C90B}"/>
              </a:ext>
            </a:extLst>
          </p:cNvPr>
          <p:cNvPicPr>
            <a:picLocks noChangeAspect="1"/>
          </p:cNvPicPr>
          <p:nvPr/>
        </p:nvPicPr>
        <p:blipFill>
          <a:blip r:embed="rId3"/>
          <a:stretch>
            <a:fillRect/>
          </a:stretch>
        </p:blipFill>
        <p:spPr>
          <a:xfrm>
            <a:off x="4637146" y="3125207"/>
            <a:ext cx="1921821" cy="1205210"/>
          </a:xfrm>
          <a:prstGeom prst="rect">
            <a:avLst/>
          </a:prstGeom>
        </p:spPr>
      </p:pic>
      <p:pic>
        <p:nvPicPr>
          <p:cNvPr id="28" name="Picture 27">
            <a:extLst>
              <a:ext uri="{FF2B5EF4-FFF2-40B4-BE49-F238E27FC236}">
                <a16:creationId xmlns:a16="http://schemas.microsoft.com/office/drawing/2014/main" id="{10311226-E8E7-DF36-5E8A-4B9F631A00F8}"/>
              </a:ext>
            </a:extLst>
          </p:cNvPr>
          <p:cNvPicPr>
            <a:picLocks noChangeAspect="1"/>
          </p:cNvPicPr>
          <p:nvPr/>
        </p:nvPicPr>
        <p:blipFill>
          <a:blip r:embed="rId4"/>
          <a:stretch>
            <a:fillRect/>
          </a:stretch>
        </p:blipFill>
        <p:spPr>
          <a:xfrm>
            <a:off x="231009" y="3183142"/>
            <a:ext cx="4147065" cy="3191329"/>
          </a:xfrm>
          <a:prstGeom prst="rect">
            <a:avLst/>
          </a:prstGeom>
        </p:spPr>
      </p:pic>
      <p:pic>
        <p:nvPicPr>
          <p:cNvPr id="29" name="Picture 28">
            <a:extLst>
              <a:ext uri="{FF2B5EF4-FFF2-40B4-BE49-F238E27FC236}">
                <a16:creationId xmlns:a16="http://schemas.microsoft.com/office/drawing/2014/main" id="{CD62D0DB-D21F-E486-3383-C3AAD5777EC4}"/>
              </a:ext>
            </a:extLst>
          </p:cNvPr>
          <p:cNvPicPr>
            <a:picLocks noChangeAspect="1"/>
          </p:cNvPicPr>
          <p:nvPr/>
        </p:nvPicPr>
        <p:blipFill>
          <a:blip r:embed="rId5"/>
          <a:stretch>
            <a:fillRect/>
          </a:stretch>
        </p:blipFill>
        <p:spPr>
          <a:xfrm>
            <a:off x="6862406" y="3167758"/>
            <a:ext cx="5098583" cy="3254756"/>
          </a:xfrm>
          <a:prstGeom prst="rect">
            <a:avLst/>
          </a:prstGeom>
        </p:spPr>
      </p:pic>
      <p:sp>
        <p:nvSpPr>
          <p:cNvPr id="30" name="Rectangle 29">
            <a:extLst>
              <a:ext uri="{FF2B5EF4-FFF2-40B4-BE49-F238E27FC236}">
                <a16:creationId xmlns:a16="http://schemas.microsoft.com/office/drawing/2014/main" id="{0D0DCC2A-BA95-C0B4-974F-C488C2C15ECA}"/>
              </a:ext>
            </a:extLst>
          </p:cNvPr>
          <p:cNvSpPr/>
          <p:nvPr/>
        </p:nvSpPr>
        <p:spPr>
          <a:xfrm>
            <a:off x="231009" y="1383674"/>
            <a:ext cx="11239913" cy="1538883"/>
          </a:xfrm>
          <a:prstGeom prst="rect">
            <a:avLst/>
          </a:prstGeom>
        </p:spPr>
        <p:txBody>
          <a:bodyPr wrap="square">
            <a:spAutoFit/>
          </a:bodyPr>
          <a:lstStyle/>
          <a:p>
            <a:pPr marL="285750" indent="-285750" algn="just">
              <a:lnSpc>
                <a:spcPct val="150000"/>
              </a:lnSpc>
              <a:buClr>
                <a:srgbClr val="0F1B07"/>
              </a:buClr>
              <a:buFont typeface="Arial" panose="020B0604020202020204" pitchFamily="34" charset="0"/>
              <a:buChar char="•"/>
            </a:pPr>
            <a:r>
              <a:rPr lang="en-GB" sz="1600" dirty="0">
                <a:solidFill>
                  <a:srgbClr val="0F1B07"/>
                </a:solidFill>
                <a:latin typeface="Palatino" pitchFamily="2" charset="77"/>
                <a:ea typeface="Palatino" pitchFamily="2" charset="77"/>
              </a:rPr>
              <a:t>Dihedrals play a vital role in determining the conformational preferences of molecules, and it is often necessary to rederive parameters for dihedrals terms</a:t>
            </a:r>
          </a:p>
          <a:p>
            <a:pPr marL="285750" indent="-285750" algn="just">
              <a:lnSpc>
                <a:spcPct val="150000"/>
              </a:lnSpc>
              <a:buClr>
                <a:srgbClr val="0F1B07"/>
              </a:buClr>
              <a:buFont typeface="Arial" panose="020B0604020202020204" pitchFamily="34" charset="0"/>
              <a:buChar char="•"/>
            </a:pPr>
            <a:r>
              <a:rPr lang="en-GB" sz="1600" dirty="0">
                <a:solidFill>
                  <a:srgbClr val="0F1B07"/>
                </a:solidFill>
                <a:latin typeface="Palatino" pitchFamily="2" charset="77"/>
                <a:ea typeface="Palatino" pitchFamily="2" charset="77"/>
              </a:rPr>
              <a:t>Optimisation of dihedral parameters can be done by performing dihedral scans at the quantum level and subsequently matching the resultant energy profile to the one predicted by the classical force field</a:t>
            </a:r>
          </a:p>
        </p:txBody>
      </p:sp>
      <p:cxnSp>
        <p:nvCxnSpPr>
          <p:cNvPr id="31" name="Straight Arrow Connector 30">
            <a:extLst>
              <a:ext uri="{FF2B5EF4-FFF2-40B4-BE49-F238E27FC236}">
                <a16:creationId xmlns:a16="http://schemas.microsoft.com/office/drawing/2014/main" id="{48751372-9164-2514-DDD0-D8084DE43734}"/>
              </a:ext>
            </a:extLst>
          </p:cNvPr>
          <p:cNvCxnSpPr>
            <a:cxnSpLocks/>
          </p:cNvCxnSpPr>
          <p:nvPr/>
        </p:nvCxnSpPr>
        <p:spPr>
          <a:xfrm>
            <a:off x="4621213" y="5105381"/>
            <a:ext cx="2008187" cy="0"/>
          </a:xfrm>
          <a:prstGeom prst="straightConnector1">
            <a:avLst/>
          </a:prstGeom>
          <a:ln w="152400">
            <a:solidFill>
              <a:srgbClr val="5C821A"/>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DE5FC75-DBC7-F576-D91D-4E2B8CC77BB7}"/>
              </a:ext>
            </a:extLst>
          </p:cNvPr>
          <p:cNvSpPr/>
          <p:nvPr/>
        </p:nvSpPr>
        <p:spPr>
          <a:xfrm>
            <a:off x="4715532" y="4419653"/>
            <a:ext cx="2008188" cy="338554"/>
          </a:xfrm>
          <a:prstGeom prst="rect">
            <a:avLst/>
          </a:prstGeom>
        </p:spPr>
        <p:txBody>
          <a:bodyPr wrap="square">
            <a:spAutoFit/>
          </a:bodyPr>
          <a:lstStyle/>
          <a:p>
            <a:r>
              <a:rPr lang="en-GB" sz="1600" b="1" dirty="0">
                <a:solidFill>
                  <a:srgbClr val="0F1B07"/>
                </a:solidFill>
                <a:latin typeface="Helvetica" pitchFamily="2" charset="0"/>
                <a:cs typeface="Calibri" panose="020F0502020204030204" pitchFamily="34" charset="0"/>
              </a:rPr>
              <a:t>Dihedral fitting</a:t>
            </a:r>
            <a:endParaRPr lang="en-GB" sz="1600" b="1" dirty="0">
              <a:solidFill>
                <a:srgbClr val="0F1B07"/>
              </a:solidFill>
            </a:endParaRPr>
          </a:p>
        </p:txBody>
      </p:sp>
      <p:sp>
        <p:nvSpPr>
          <p:cNvPr id="34" name="Rectangle 33">
            <a:extLst>
              <a:ext uri="{FF2B5EF4-FFF2-40B4-BE49-F238E27FC236}">
                <a16:creationId xmlns:a16="http://schemas.microsoft.com/office/drawing/2014/main" id="{D66D3663-CCD4-AD8E-25FC-5B6B839B29D7}"/>
              </a:ext>
            </a:extLst>
          </p:cNvPr>
          <p:cNvSpPr/>
          <p:nvPr/>
        </p:nvSpPr>
        <p:spPr>
          <a:xfrm>
            <a:off x="4472394" y="5461177"/>
            <a:ext cx="2251326" cy="584775"/>
          </a:xfrm>
          <a:prstGeom prst="rect">
            <a:avLst/>
          </a:prstGeom>
        </p:spPr>
        <p:txBody>
          <a:bodyPr wrap="square">
            <a:spAutoFit/>
          </a:bodyPr>
          <a:lstStyle/>
          <a:p>
            <a:pPr algn="ctr"/>
            <a:r>
              <a:rPr lang="en-GB" sz="1600" b="1" dirty="0">
                <a:solidFill>
                  <a:srgbClr val="0F1B07"/>
                </a:solidFill>
                <a:latin typeface="Helvetica" pitchFamily="2" charset="0"/>
                <a:cs typeface="Calibri" panose="020F0502020204030204" pitchFamily="34" charset="0"/>
              </a:rPr>
              <a:t>Improved RMSE and PES description</a:t>
            </a:r>
            <a:endParaRPr lang="en-GB" sz="1600" b="1" dirty="0">
              <a:solidFill>
                <a:srgbClr val="0F1B07"/>
              </a:solidFill>
            </a:endParaRPr>
          </a:p>
        </p:txBody>
      </p:sp>
    </p:spTree>
    <p:extLst>
      <p:ext uri="{BB962C8B-B14F-4D97-AF65-F5344CB8AC3E}">
        <p14:creationId xmlns:p14="http://schemas.microsoft.com/office/powerpoint/2010/main" val="2364158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p:txBody>
          <a:bodyPr>
            <a:normAutofit/>
          </a:bodyPr>
          <a:lstStyle/>
          <a:p>
            <a:pPr algn="ctr"/>
            <a:r>
              <a:rPr lang="en-US" sz="4000" b="1" dirty="0">
                <a:latin typeface="Palatino" pitchFamily="2" charset="77"/>
                <a:ea typeface="Palatino" pitchFamily="2" charset="77"/>
                <a:cs typeface="Tahoma" panose="020B0604030504040204" pitchFamily="34" charset="0"/>
              </a:rPr>
              <a:t>RESP Charge Fitting</a:t>
            </a:r>
          </a:p>
        </p:txBody>
      </p:sp>
      <p:sp>
        <p:nvSpPr>
          <p:cNvPr id="4" name="Content Placeholder 3">
            <a:extLst>
              <a:ext uri="{FF2B5EF4-FFF2-40B4-BE49-F238E27FC236}">
                <a16:creationId xmlns:a16="http://schemas.microsoft.com/office/drawing/2014/main" id="{18ECB543-CBF1-242D-C451-C5B4213DD528}"/>
              </a:ext>
            </a:extLst>
          </p:cNvPr>
          <p:cNvSpPr>
            <a:spLocks noGrp="1"/>
          </p:cNvSpPr>
          <p:nvPr>
            <p:ph idx="1"/>
          </p:nvPr>
        </p:nvSpPr>
        <p:spPr>
          <a:xfrm>
            <a:off x="516866" y="1406242"/>
            <a:ext cx="10515600" cy="4351338"/>
          </a:xfrm>
        </p:spPr>
        <p:txBody>
          <a:bodyPr>
            <a:normAutofit/>
          </a:bodyPr>
          <a:lstStyle/>
          <a:p>
            <a:r>
              <a:rPr lang="en-US" sz="2000" dirty="0">
                <a:latin typeface="Palatino" pitchFamily="2" charset="77"/>
                <a:ea typeface="Palatino" pitchFamily="2" charset="77"/>
              </a:rPr>
              <a:t> Charges are fitted by matching the classical and quantum electrostatic potentials </a:t>
            </a:r>
          </a:p>
        </p:txBody>
      </p:sp>
      <p:pic>
        <p:nvPicPr>
          <p:cNvPr id="7" name="Picture 6" descr="A picture containing pea, vegetable&#10;&#10;Description automatically generated">
            <a:extLst>
              <a:ext uri="{FF2B5EF4-FFF2-40B4-BE49-F238E27FC236}">
                <a16:creationId xmlns:a16="http://schemas.microsoft.com/office/drawing/2014/main" id="{DA1080A7-40B1-47F3-249A-58171DDDFCF1}"/>
              </a:ext>
            </a:extLst>
          </p:cNvPr>
          <p:cNvPicPr>
            <a:picLocks noChangeAspect="1"/>
          </p:cNvPicPr>
          <p:nvPr/>
        </p:nvPicPr>
        <p:blipFill rotWithShape="1">
          <a:blip r:embed="rId3"/>
          <a:srcRect l="21485" t="25529" r="30476" b="24067"/>
          <a:stretch/>
        </p:blipFill>
        <p:spPr>
          <a:xfrm>
            <a:off x="8603461" y="4489037"/>
            <a:ext cx="3308758" cy="1966811"/>
          </a:xfrm>
          <a:prstGeom prst="rect">
            <a:avLst/>
          </a:prstGeom>
        </p:spPr>
      </p:pic>
      <p:pic>
        <p:nvPicPr>
          <p:cNvPr id="8" name="Picture 7" descr="A picture containing vegetable&#10;&#10;Description automatically generated">
            <a:extLst>
              <a:ext uri="{FF2B5EF4-FFF2-40B4-BE49-F238E27FC236}">
                <a16:creationId xmlns:a16="http://schemas.microsoft.com/office/drawing/2014/main" id="{FE4CF7F7-7AF0-4CEE-7B94-3E533124E00C}"/>
              </a:ext>
            </a:extLst>
          </p:cNvPr>
          <p:cNvPicPr>
            <a:picLocks noChangeAspect="1"/>
          </p:cNvPicPr>
          <p:nvPr/>
        </p:nvPicPr>
        <p:blipFill rotWithShape="1">
          <a:blip r:embed="rId4"/>
          <a:srcRect l="21134" t="26416" r="30329" b="25106"/>
          <a:stretch/>
        </p:blipFill>
        <p:spPr>
          <a:xfrm>
            <a:off x="5215040" y="4535961"/>
            <a:ext cx="3308758" cy="1872200"/>
          </a:xfrm>
          <a:prstGeom prst="rect">
            <a:avLst/>
          </a:prstGeom>
        </p:spPr>
      </p:pic>
      <p:pic>
        <p:nvPicPr>
          <p:cNvPr id="9" name="Picture 8" descr="A picture containing vegetable&#10;&#10;Description automatically generated">
            <a:extLst>
              <a:ext uri="{FF2B5EF4-FFF2-40B4-BE49-F238E27FC236}">
                <a16:creationId xmlns:a16="http://schemas.microsoft.com/office/drawing/2014/main" id="{1D9751DB-079A-4A7D-5534-70EE2AF532F2}"/>
              </a:ext>
            </a:extLst>
          </p:cNvPr>
          <p:cNvPicPr>
            <a:picLocks noChangeAspect="1"/>
          </p:cNvPicPr>
          <p:nvPr/>
        </p:nvPicPr>
        <p:blipFill rotWithShape="1">
          <a:blip r:embed="rId5"/>
          <a:srcRect l="21193" t="26534" r="29919" b="24404"/>
          <a:stretch/>
        </p:blipFill>
        <p:spPr>
          <a:xfrm>
            <a:off x="1811541" y="4603249"/>
            <a:ext cx="3308758" cy="1881140"/>
          </a:xfrm>
          <a:prstGeom prst="rect">
            <a:avLst/>
          </a:prstGeom>
        </p:spPr>
      </p:pic>
      <p:sp>
        <p:nvSpPr>
          <p:cNvPr id="10" name="Rectangle 9">
            <a:extLst>
              <a:ext uri="{FF2B5EF4-FFF2-40B4-BE49-F238E27FC236}">
                <a16:creationId xmlns:a16="http://schemas.microsoft.com/office/drawing/2014/main" id="{EC99E2EE-F0E5-038D-FB9F-01A69A4F6613}"/>
              </a:ext>
            </a:extLst>
          </p:cNvPr>
          <p:cNvSpPr/>
          <p:nvPr/>
        </p:nvSpPr>
        <p:spPr>
          <a:xfrm>
            <a:off x="9354580" y="1972517"/>
            <a:ext cx="2031308" cy="338554"/>
          </a:xfrm>
          <a:prstGeom prst="rect">
            <a:avLst/>
          </a:prstGeom>
        </p:spPr>
        <p:txBody>
          <a:bodyPr wrap="square">
            <a:spAutoFit/>
          </a:bodyPr>
          <a:lstStyle/>
          <a:p>
            <a:pPr algn="ctr"/>
            <a:r>
              <a:rPr lang="en-GB" sz="1600" b="1" dirty="0" err="1">
                <a:solidFill>
                  <a:srgbClr val="0F1B07"/>
                </a:solidFill>
                <a:latin typeface="Helvetica" pitchFamily="2" charset="0"/>
                <a:cs typeface="Phosphate Inline" panose="02000506050000020004" pitchFamily="2" charset="77"/>
              </a:rPr>
              <a:t>Camptothecin</a:t>
            </a:r>
            <a:endParaRPr lang="en-GB" sz="1600" b="1" dirty="0">
              <a:solidFill>
                <a:srgbClr val="0F1B07"/>
              </a:solidFill>
              <a:latin typeface="Helvetica" pitchFamily="2" charset="0"/>
              <a:cs typeface="Phosphate Inline" panose="02000506050000020004" pitchFamily="2" charset="77"/>
            </a:endParaRPr>
          </a:p>
        </p:txBody>
      </p:sp>
      <p:grpSp>
        <p:nvGrpSpPr>
          <p:cNvPr id="11" name="Group 10">
            <a:extLst>
              <a:ext uri="{FF2B5EF4-FFF2-40B4-BE49-F238E27FC236}">
                <a16:creationId xmlns:a16="http://schemas.microsoft.com/office/drawing/2014/main" id="{F0AD8F01-886D-45A4-E73F-B57557A825E6}"/>
              </a:ext>
            </a:extLst>
          </p:cNvPr>
          <p:cNvGrpSpPr/>
          <p:nvPr/>
        </p:nvGrpSpPr>
        <p:grpSpPr>
          <a:xfrm>
            <a:off x="347173" y="4728145"/>
            <a:ext cx="1193701" cy="1789050"/>
            <a:chOff x="191078" y="4713333"/>
            <a:chExt cx="1193701" cy="1789050"/>
          </a:xfrm>
        </p:grpSpPr>
        <p:pic>
          <p:nvPicPr>
            <p:cNvPr id="12" name="Picture 11" descr="A picture containing application&#10;&#10;Description automatically generated">
              <a:extLst>
                <a:ext uri="{FF2B5EF4-FFF2-40B4-BE49-F238E27FC236}">
                  <a16:creationId xmlns:a16="http://schemas.microsoft.com/office/drawing/2014/main" id="{D5F2569C-4C23-E339-67E6-C9D4F4EB4312}"/>
                </a:ext>
              </a:extLst>
            </p:cNvPr>
            <p:cNvPicPr>
              <a:picLocks noChangeAspect="1"/>
            </p:cNvPicPr>
            <p:nvPr/>
          </p:nvPicPr>
          <p:blipFill rotWithShape="1">
            <a:blip r:embed="rId6"/>
            <a:srcRect l="30348" t="67606" r="60889"/>
            <a:stretch/>
          </p:blipFill>
          <p:spPr>
            <a:xfrm>
              <a:off x="530465" y="4713333"/>
              <a:ext cx="854314" cy="1789050"/>
            </a:xfrm>
            <a:prstGeom prst="rect">
              <a:avLst/>
            </a:prstGeom>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1B720B01-875F-8C11-56F1-0088F413A3CD}"/>
                    </a:ext>
                  </a:extLst>
                </p:cNvPr>
                <p:cNvSpPr/>
                <p:nvPr/>
              </p:nvSpPr>
              <p:spPr>
                <a:xfrm rot="16200000">
                  <a:off x="-416685" y="5359313"/>
                  <a:ext cx="1554913" cy="339388"/>
                </a:xfrm>
                <a:prstGeom prst="rect">
                  <a:avLst/>
                </a:prstGeom>
              </p:spPr>
              <p:txBody>
                <a:bodyPr wrap="none">
                  <a:spAutoFit/>
                </a:bodyPr>
                <a:lstStyle/>
                <a:p>
                  <a14:m>
                    <m:oMath xmlns:m="http://schemas.openxmlformats.org/officeDocument/2006/math">
                      <m:sSup>
                        <m:sSupPr>
                          <m:ctrlPr>
                            <a:rPr lang="en-GB" sz="1600" i="1" smtClean="0">
                              <a:solidFill>
                                <a:srgbClr val="0F1B07"/>
                              </a:solidFill>
                              <a:latin typeface="Cambria Math" panose="02040503050406030204" pitchFamily="18" charset="0"/>
                            </a:rPr>
                          </m:ctrlPr>
                        </m:sSupPr>
                        <m:e>
                          <m:d>
                            <m:dPr>
                              <m:ctrlPr>
                                <a:rPr lang="en-GB" sz="1600" i="1" smtClean="0">
                                  <a:solidFill>
                                    <a:srgbClr val="0F1B07"/>
                                  </a:solidFill>
                                  <a:latin typeface="Cambria Math" panose="02040503050406030204" pitchFamily="18" charset="0"/>
                                </a:rPr>
                              </m:ctrlPr>
                            </m:dPr>
                            <m:e>
                              <m:sSup>
                                <m:sSupPr>
                                  <m:ctrlPr>
                                    <a:rPr lang="pt-PT" sz="1600" b="0" i="1" smtClean="0">
                                      <a:solidFill>
                                        <a:srgbClr val="0F1B07"/>
                                      </a:solidFill>
                                      <a:latin typeface="Cambria Math" panose="02040503050406030204" pitchFamily="18" charset="0"/>
                                    </a:rPr>
                                  </m:ctrlPr>
                                </m:sSupPr>
                                <m:e>
                                  <m:r>
                                    <a:rPr lang="pt-PT" sz="1600" b="0" i="1" smtClean="0">
                                      <a:solidFill>
                                        <a:srgbClr val="0F1B07"/>
                                      </a:solidFill>
                                      <a:latin typeface="Cambria Math" panose="02040503050406030204" pitchFamily="18" charset="0"/>
                                    </a:rPr>
                                    <m:t>𝑉</m:t>
                                  </m:r>
                                </m:e>
                                <m:sup>
                                  <m:r>
                                    <a:rPr lang="pt-PT" sz="1600" b="0" i="1" smtClean="0">
                                      <a:solidFill>
                                        <a:srgbClr val="0F1B07"/>
                                      </a:solidFill>
                                      <a:latin typeface="Cambria Math" panose="02040503050406030204" pitchFamily="18" charset="0"/>
                                    </a:rPr>
                                    <m:t>𝑄𝑀</m:t>
                                  </m:r>
                                </m:sup>
                              </m:sSup>
                              <m:r>
                                <a:rPr lang="pt-PT" sz="1600" b="0" i="1" smtClean="0">
                                  <a:solidFill>
                                    <a:srgbClr val="0F1B07"/>
                                  </a:solidFill>
                                  <a:latin typeface="Cambria Math" panose="02040503050406030204" pitchFamily="18" charset="0"/>
                                </a:rPr>
                                <m:t>−</m:t>
                              </m:r>
                              <m:sSup>
                                <m:sSupPr>
                                  <m:ctrlPr>
                                    <a:rPr lang="pt-PT" sz="1600" b="0" i="1" smtClean="0">
                                      <a:solidFill>
                                        <a:srgbClr val="0F1B07"/>
                                      </a:solidFill>
                                      <a:latin typeface="Cambria Math" panose="02040503050406030204" pitchFamily="18" charset="0"/>
                                    </a:rPr>
                                  </m:ctrlPr>
                                </m:sSupPr>
                                <m:e>
                                  <m:r>
                                    <a:rPr lang="pt-PT" sz="1600" b="0" i="1" smtClean="0">
                                      <a:solidFill>
                                        <a:srgbClr val="0F1B07"/>
                                      </a:solidFill>
                                      <a:latin typeface="Cambria Math" panose="02040503050406030204" pitchFamily="18" charset="0"/>
                                    </a:rPr>
                                    <m:t>𝑉</m:t>
                                  </m:r>
                                </m:e>
                                <m:sup>
                                  <m:r>
                                    <a:rPr lang="pt-PT" sz="1600" b="0" i="1" smtClean="0">
                                      <a:solidFill>
                                        <a:srgbClr val="0F1B07"/>
                                      </a:solidFill>
                                      <a:latin typeface="Cambria Math" panose="02040503050406030204" pitchFamily="18" charset="0"/>
                                    </a:rPr>
                                    <m:t>𝑀𝑀</m:t>
                                  </m:r>
                                </m:sup>
                              </m:sSup>
                            </m:e>
                          </m:d>
                        </m:e>
                        <m:sup>
                          <m:r>
                            <a:rPr lang="pt-PT" sz="1600" b="0" i="1" smtClean="0">
                              <a:solidFill>
                                <a:srgbClr val="0F1B07"/>
                              </a:solidFill>
                              <a:latin typeface="Cambria Math" panose="02040503050406030204" pitchFamily="18" charset="0"/>
                            </a:rPr>
                            <m:t>2</m:t>
                          </m:r>
                        </m:sup>
                      </m:sSup>
                    </m:oMath>
                  </a14:m>
                  <a:r>
                    <a:rPr lang="en-GB" sz="1600" dirty="0">
                      <a:solidFill>
                        <a:srgbClr val="0F1B07"/>
                      </a:solidFill>
                      <a:latin typeface="Helvetica" pitchFamily="2" charset="0"/>
                    </a:rPr>
                    <a:t> </a:t>
                  </a:r>
                  <a:endParaRPr lang="en-GB" sz="1600" dirty="0">
                    <a:latin typeface="Helvetica" pitchFamily="2" charset="0"/>
                  </a:endParaRPr>
                </a:p>
              </p:txBody>
            </p:sp>
          </mc:Choice>
          <mc:Fallback xmlns="">
            <p:sp>
              <p:nvSpPr>
                <p:cNvPr id="28" name="Rectangle 27">
                  <a:extLst>
                    <a:ext uri="{FF2B5EF4-FFF2-40B4-BE49-F238E27FC236}">
                      <a16:creationId xmlns:a16="http://schemas.microsoft.com/office/drawing/2014/main" id="{D3F16A3D-63B8-9549-9CEF-8A5973627819}"/>
                    </a:ext>
                  </a:extLst>
                </p:cNvPr>
                <p:cNvSpPr>
                  <a:spLocks noRot="1" noChangeAspect="1" noMove="1" noResize="1" noEditPoints="1" noAdjustHandles="1" noChangeArrowheads="1" noChangeShapeType="1" noTextEdit="1"/>
                </p:cNvSpPr>
                <p:nvPr/>
              </p:nvSpPr>
              <p:spPr>
                <a:xfrm rot="16200000">
                  <a:off x="-416685" y="5359313"/>
                  <a:ext cx="1554913" cy="339388"/>
                </a:xfrm>
                <a:prstGeom prst="rect">
                  <a:avLst/>
                </a:prstGeom>
                <a:blipFill>
                  <a:blip r:embed="rId7"/>
                  <a:stretch>
                    <a:fillRect/>
                  </a:stretch>
                </a:blipFill>
              </p:spPr>
              <p:txBody>
                <a:bodyPr/>
                <a:lstStyle/>
                <a:p>
                  <a:r>
                    <a:rPr lang="en-GB">
                      <a:noFill/>
                    </a:rPr>
                    <a:t> </a:t>
                  </a:r>
                </a:p>
              </p:txBody>
            </p:sp>
          </mc:Fallback>
        </mc:AlternateContent>
      </p:grpSp>
      <p:sp>
        <p:nvSpPr>
          <p:cNvPr id="14" name="Rectangle 13">
            <a:extLst>
              <a:ext uri="{FF2B5EF4-FFF2-40B4-BE49-F238E27FC236}">
                <a16:creationId xmlns:a16="http://schemas.microsoft.com/office/drawing/2014/main" id="{51ACFFB7-0B3C-7946-D458-FD55C92BD25A}"/>
              </a:ext>
            </a:extLst>
          </p:cNvPr>
          <p:cNvSpPr/>
          <p:nvPr/>
        </p:nvSpPr>
        <p:spPr>
          <a:xfrm>
            <a:off x="2977657" y="4308054"/>
            <a:ext cx="2008188" cy="338554"/>
          </a:xfrm>
          <a:prstGeom prst="rect">
            <a:avLst/>
          </a:prstGeom>
        </p:spPr>
        <p:txBody>
          <a:bodyPr wrap="square">
            <a:spAutoFit/>
          </a:bodyPr>
          <a:lstStyle/>
          <a:p>
            <a:r>
              <a:rPr lang="en-GB" sz="1600" b="1" dirty="0">
                <a:solidFill>
                  <a:srgbClr val="0F1B07"/>
                </a:solidFill>
                <a:latin typeface="Helvetica" pitchFamily="2" charset="0"/>
                <a:cs typeface="Calibri" panose="020F0502020204030204" pitchFamily="34" charset="0"/>
              </a:rPr>
              <a:t>AM1-BCC</a:t>
            </a:r>
            <a:endParaRPr lang="en-GB" sz="1600" b="1" dirty="0">
              <a:solidFill>
                <a:srgbClr val="0F1B07"/>
              </a:solidFill>
            </a:endParaRPr>
          </a:p>
        </p:txBody>
      </p:sp>
      <p:sp>
        <p:nvSpPr>
          <p:cNvPr id="15" name="Rectangle 14">
            <a:extLst>
              <a:ext uri="{FF2B5EF4-FFF2-40B4-BE49-F238E27FC236}">
                <a16:creationId xmlns:a16="http://schemas.microsoft.com/office/drawing/2014/main" id="{169BCE61-C269-55E8-D4E8-8FEDFF5CE8F1}"/>
              </a:ext>
            </a:extLst>
          </p:cNvPr>
          <p:cNvSpPr/>
          <p:nvPr/>
        </p:nvSpPr>
        <p:spPr>
          <a:xfrm>
            <a:off x="6555442" y="4308054"/>
            <a:ext cx="2008188" cy="338554"/>
          </a:xfrm>
          <a:prstGeom prst="rect">
            <a:avLst/>
          </a:prstGeom>
        </p:spPr>
        <p:txBody>
          <a:bodyPr wrap="square">
            <a:spAutoFit/>
          </a:bodyPr>
          <a:lstStyle/>
          <a:p>
            <a:r>
              <a:rPr lang="en-GB" sz="1600" b="1" dirty="0">
                <a:solidFill>
                  <a:srgbClr val="0F1B07"/>
                </a:solidFill>
                <a:latin typeface="Helvetica" pitchFamily="2" charset="0"/>
                <a:cs typeface="Calibri" panose="020F0502020204030204" pitchFamily="34" charset="0"/>
              </a:rPr>
              <a:t>RESP</a:t>
            </a:r>
            <a:endParaRPr lang="en-GB" sz="1600" b="1" dirty="0">
              <a:solidFill>
                <a:srgbClr val="0F1B07"/>
              </a:solidFill>
            </a:endParaRPr>
          </a:p>
        </p:txBody>
      </p:sp>
      <p:sp>
        <p:nvSpPr>
          <p:cNvPr id="16" name="Rectangle 15">
            <a:extLst>
              <a:ext uri="{FF2B5EF4-FFF2-40B4-BE49-F238E27FC236}">
                <a16:creationId xmlns:a16="http://schemas.microsoft.com/office/drawing/2014/main" id="{666F05F9-76A5-00A9-1384-B43216CE6DDB}"/>
              </a:ext>
            </a:extLst>
          </p:cNvPr>
          <p:cNvSpPr/>
          <p:nvPr/>
        </p:nvSpPr>
        <p:spPr>
          <a:xfrm>
            <a:off x="9943862" y="4308054"/>
            <a:ext cx="2008188" cy="338554"/>
          </a:xfrm>
          <a:prstGeom prst="rect">
            <a:avLst/>
          </a:prstGeom>
        </p:spPr>
        <p:txBody>
          <a:bodyPr wrap="square">
            <a:spAutoFit/>
          </a:bodyPr>
          <a:lstStyle/>
          <a:p>
            <a:r>
              <a:rPr lang="en-GB" sz="1600" b="1" dirty="0" err="1">
                <a:solidFill>
                  <a:srgbClr val="0F1B07"/>
                </a:solidFill>
                <a:latin typeface="Helvetica" pitchFamily="2" charset="0"/>
                <a:cs typeface="Calibri" panose="020F0502020204030204" pitchFamily="34" charset="0"/>
              </a:rPr>
              <a:t>Mulliken</a:t>
            </a:r>
            <a:endParaRPr lang="en-GB" sz="1600" b="1" dirty="0">
              <a:solidFill>
                <a:srgbClr val="0F1B07"/>
              </a:solidFill>
            </a:endParaRPr>
          </a:p>
        </p:txBody>
      </p:sp>
      <p:pic>
        <p:nvPicPr>
          <p:cNvPr id="17" name="Picture 16">
            <a:extLst>
              <a:ext uri="{FF2B5EF4-FFF2-40B4-BE49-F238E27FC236}">
                <a16:creationId xmlns:a16="http://schemas.microsoft.com/office/drawing/2014/main" id="{5905632D-D38D-23E1-8315-D171CA860A59}"/>
              </a:ext>
            </a:extLst>
          </p:cNvPr>
          <p:cNvPicPr>
            <a:picLocks noChangeAspect="1"/>
          </p:cNvPicPr>
          <p:nvPr/>
        </p:nvPicPr>
        <p:blipFill>
          <a:blip r:embed="rId8"/>
          <a:stretch>
            <a:fillRect/>
          </a:stretch>
        </p:blipFill>
        <p:spPr>
          <a:xfrm>
            <a:off x="1007336" y="2084048"/>
            <a:ext cx="7443725" cy="1789050"/>
          </a:xfrm>
          <a:prstGeom prst="rect">
            <a:avLst/>
          </a:prstGeom>
        </p:spPr>
      </p:pic>
      <p:pic>
        <p:nvPicPr>
          <p:cNvPr id="18" name="Picture 17" descr="Shape&#10;&#10;Description automatically generated">
            <a:extLst>
              <a:ext uri="{FF2B5EF4-FFF2-40B4-BE49-F238E27FC236}">
                <a16:creationId xmlns:a16="http://schemas.microsoft.com/office/drawing/2014/main" id="{F3FAD1DF-DA2E-5BBA-A02B-11A1909CCFA1}"/>
              </a:ext>
            </a:extLst>
          </p:cNvPr>
          <p:cNvPicPr>
            <a:picLocks noChangeAspect="1"/>
          </p:cNvPicPr>
          <p:nvPr/>
        </p:nvPicPr>
        <p:blipFill rotWithShape="1">
          <a:blip r:embed="rId9"/>
          <a:srcRect l="22242" t="29022" r="31681" b="28544"/>
          <a:stretch/>
        </p:blipFill>
        <p:spPr>
          <a:xfrm>
            <a:off x="8810985" y="2397783"/>
            <a:ext cx="2961830" cy="1545283"/>
          </a:xfrm>
          <a:prstGeom prst="rect">
            <a:avLst/>
          </a:prstGeom>
        </p:spPr>
      </p:pic>
    </p:spTree>
    <p:extLst>
      <p:ext uri="{BB962C8B-B14F-4D97-AF65-F5344CB8AC3E}">
        <p14:creationId xmlns:p14="http://schemas.microsoft.com/office/powerpoint/2010/main" val="229634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09E0C-A8DF-2022-E725-E4CFE5BB0138}"/>
              </a:ext>
            </a:extLst>
          </p:cNvPr>
          <p:cNvSpPr>
            <a:spLocks noGrp="1"/>
          </p:cNvSpPr>
          <p:nvPr>
            <p:ph type="title"/>
          </p:nvPr>
        </p:nvSpPr>
        <p:spPr/>
        <p:txBody>
          <a:bodyPr/>
          <a:lstStyle/>
          <a:p>
            <a:pPr algn="ctr"/>
            <a:r>
              <a:rPr lang="en-US" b="1" dirty="0">
                <a:latin typeface="Palatino" pitchFamily="2" charset="77"/>
                <a:ea typeface="Palatino" pitchFamily="2" charset="77"/>
                <a:cs typeface="Tahoma" panose="020B0604030504040204" pitchFamily="34" charset="0"/>
              </a:rPr>
              <a:t>Force Field</a:t>
            </a:r>
            <a:r>
              <a:rPr lang="en-US" dirty="0">
                <a:latin typeface="Palatino" pitchFamily="2" charset="77"/>
                <a:ea typeface="Palatino" pitchFamily="2" charset="77"/>
              </a:rPr>
              <a:t> </a:t>
            </a:r>
            <a:r>
              <a:rPr lang="en-US" b="1" dirty="0">
                <a:latin typeface="Palatino" pitchFamily="2" charset="77"/>
                <a:ea typeface="Palatino" pitchFamily="2" charset="77"/>
              </a:rPr>
              <a:t>Parameters</a:t>
            </a:r>
          </a:p>
        </p:txBody>
      </p:sp>
      <p:pic>
        <p:nvPicPr>
          <p:cNvPr id="7" name="Picture 6">
            <a:extLst>
              <a:ext uri="{FF2B5EF4-FFF2-40B4-BE49-F238E27FC236}">
                <a16:creationId xmlns:a16="http://schemas.microsoft.com/office/drawing/2014/main" id="{3F484E1C-F260-1CC4-613C-C2BF81492C50}"/>
              </a:ext>
            </a:extLst>
          </p:cNvPr>
          <p:cNvPicPr>
            <a:picLocks noChangeAspect="1"/>
          </p:cNvPicPr>
          <p:nvPr/>
        </p:nvPicPr>
        <p:blipFill>
          <a:blip r:embed="rId3"/>
          <a:stretch>
            <a:fillRect/>
          </a:stretch>
        </p:blipFill>
        <p:spPr>
          <a:xfrm>
            <a:off x="275492" y="1690688"/>
            <a:ext cx="11641015" cy="2727919"/>
          </a:xfrm>
          <a:prstGeom prst="rect">
            <a:avLst/>
          </a:prstGeom>
        </p:spPr>
      </p:pic>
      <p:sp>
        <p:nvSpPr>
          <p:cNvPr id="8" name="TextBox 7">
            <a:extLst>
              <a:ext uri="{FF2B5EF4-FFF2-40B4-BE49-F238E27FC236}">
                <a16:creationId xmlns:a16="http://schemas.microsoft.com/office/drawing/2014/main" id="{53D05438-A098-5D1F-3D1C-2FD7E1C78B1B}"/>
              </a:ext>
            </a:extLst>
          </p:cNvPr>
          <p:cNvSpPr txBox="1"/>
          <p:nvPr/>
        </p:nvSpPr>
        <p:spPr>
          <a:xfrm>
            <a:off x="275492" y="1427544"/>
            <a:ext cx="5037992" cy="276999"/>
          </a:xfrm>
          <a:prstGeom prst="rect">
            <a:avLst/>
          </a:prstGeom>
          <a:noFill/>
        </p:spPr>
        <p:txBody>
          <a:bodyPr wrap="square">
            <a:spAutoFit/>
          </a:bodyPr>
          <a:lstStyle/>
          <a:p>
            <a:r>
              <a:rPr lang="en-US" sz="1200" i="1" dirty="0">
                <a:latin typeface="Arial" panose="020B0604020202020204" pitchFamily="34" charset="0"/>
              </a:rPr>
              <a:t>Journal of Chemical Physics (2020) 152, 230902</a:t>
            </a:r>
            <a:endParaRPr lang="en-GB" sz="1200" i="1" dirty="0"/>
          </a:p>
        </p:txBody>
      </p:sp>
      <p:sp>
        <p:nvSpPr>
          <p:cNvPr id="10" name="TextBox 9">
            <a:extLst>
              <a:ext uri="{FF2B5EF4-FFF2-40B4-BE49-F238E27FC236}">
                <a16:creationId xmlns:a16="http://schemas.microsoft.com/office/drawing/2014/main" id="{9331DE2C-8D0B-4EAC-ABEA-FA8DB91AC62F}"/>
              </a:ext>
            </a:extLst>
          </p:cNvPr>
          <p:cNvSpPr txBox="1"/>
          <p:nvPr/>
        </p:nvSpPr>
        <p:spPr>
          <a:xfrm>
            <a:off x="275492" y="4418607"/>
            <a:ext cx="11641014" cy="2646878"/>
          </a:xfrm>
          <a:prstGeom prst="rect">
            <a:avLst/>
          </a:prstGeom>
          <a:noFill/>
        </p:spPr>
        <p:txBody>
          <a:bodyPr wrap="square">
            <a:spAutoFit/>
          </a:bodyPr>
          <a:lstStyle/>
          <a:p>
            <a:pPr>
              <a:lnSpc>
                <a:spcPct val="150000"/>
              </a:lnSpc>
            </a:pPr>
            <a:r>
              <a:rPr lang="en-US" sz="1600" b="1" dirty="0">
                <a:latin typeface="Palatino" pitchFamily="2" charset="77"/>
                <a:ea typeface="Palatino" pitchFamily="2" charset="77"/>
              </a:rPr>
              <a:t>Experiments:</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X-ray diffraction, microwave spectroscopy, IR spectroscopy, Raman spectroscopy, mass spectroscopy, etc.</a:t>
            </a:r>
          </a:p>
          <a:p>
            <a:pPr>
              <a:lnSpc>
                <a:spcPct val="150000"/>
              </a:lnSpc>
            </a:pPr>
            <a:r>
              <a:rPr lang="en-US" sz="1600" b="1" dirty="0">
                <a:latin typeface="Palatino" pitchFamily="2" charset="77"/>
                <a:ea typeface="Palatino" pitchFamily="2" charset="77"/>
              </a:rPr>
              <a:t>Parameters fitting:</a:t>
            </a:r>
          </a:p>
          <a:p>
            <a:pPr marL="285750" indent="-285750">
              <a:lnSpc>
                <a:spcPct val="150000"/>
              </a:lnSpc>
              <a:buFont typeface="Arial" panose="020B0604020202020204" pitchFamily="34" charset="0"/>
              <a:buChar char="•"/>
            </a:pPr>
            <a:r>
              <a:rPr lang="en-US" sz="1600" i="1" dirty="0">
                <a:latin typeface="Palatino" pitchFamily="2" charset="77"/>
                <a:ea typeface="Palatino" pitchFamily="2" charset="77"/>
              </a:rPr>
              <a:t>Ab initio (</a:t>
            </a:r>
            <a:r>
              <a:rPr lang="en-US" sz="1600" dirty="0">
                <a:latin typeface="Palatino" pitchFamily="2" charset="77"/>
                <a:ea typeface="Palatino" pitchFamily="2" charset="77"/>
              </a:rPr>
              <a:t>forces, energies, electrostatic potential, etc.)</a:t>
            </a:r>
            <a:endParaRPr lang="en-US" sz="1600" i="1" dirty="0">
              <a:latin typeface="Palatino" pitchFamily="2" charset="77"/>
              <a:ea typeface="Palatino" pitchFamily="2" charset="77"/>
            </a:endParaRP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Experimental data </a:t>
            </a:r>
          </a:p>
          <a:p>
            <a:pPr>
              <a:lnSpc>
                <a:spcPct val="150000"/>
              </a:lnSpc>
            </a:pPr>
            <a:r>
              <a:rPr lang="en-US" sz="1600" dirty="0">
                <a:latin typeface="Palatino" pitchFamily="2" charset="77"/>
                <a:ea typeface="Palatino" pitchFamily="2" charset="77"/>
              </a:rPr>
              <a:t>      (NMR, free energies, etc.)</a:t>
            </a:r>
          </a:p>
          <a:p>
            <a:pPr>
              <a:lnSpc>
                <a:spcPct val="150000"/>
              </a:lnSpc>
            </a:pPr>
            <a:endParaRPr lang="en-US" sz="1600" dirty="0">
              <a:latin typeface="Palatino" pitchFamily="2" charset="77"/>
              <a:ea typeface="Palatino" pitchFamily="2" charset="77"/>
            </a:endParaRPr>
          </a:p>
        </p:txBody>
      </p:sp>
      <p:pic>
        <p:nvPicPr>
          <p:cNvPr id="12" name="Picture 11">
            <a:extLst>
              <a:ext uri="{FF2B5EF4-FFF2-40B4-BE49-F238E27FC236}">
                <a16:creationId xmlns:a16="http://schemas.microsoft.com/office/drawing/2014/main" id="{7D71B658-10F3-0CD1-A017-CE0278ABA659}"/>
              </a:ext>
            </a:extLst>
          </p:cNvPr>
          <p:cNvPicPr>
            <a:picLocks noChangeAspect="1"/>
          </p:cNvPicPr>
          <p:nvPr/>
        </p:nvPicPr>
        <p:blipFill>
          <a:blip r:embed="rId4"/>
          <a:stretch>
            <a:fillRect/>
          </a:stretch>
        </p:blipFill>
        <p:spPr>
          <a:xfrm>
            <a:off x="4315693" y="5813445"/>
            <a:ext cx="7543800" cy="889310"/>
          </a:xfrm>
          <a:prstGeom prst="rect">
            <a:avLst/>
          </a:prstGeom>
        </p:spPr>
      </p:pic>
    </p:spTree>
    <p:extLst>
      <p:ext uri="{BB962C8B-B14F-4D97-AF65-F5344CB8AC3E}">
        <p14:creationId xmlns:p14="http://schemas.microsoft.com/office/powerpoint/2010/main" val="342685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a:xfrm>
            <a:off x="838200" y="202287"/>
            <a:ext cx="10515600" cy="1325563"/>
          </a:xfrm>
        </p:spPr>
        <p:txBody>
          <a:bodyPr>
            <a:normAutofit/>
          </a:bodyPr>
          <a:lstStyle/>
          <a:p>
            <a:pPr algn="ctr"/>
            <a:r>
              <a:rPr lang="en-US" sz="4000" b="1" dirty="0">
                <a:latin typeface="Palatino" pitchFamily="2" charset="77"/>
                <a:ea typeface="Palatino" pitchFamily="2" charset="77"/>
                <a:cs typeface="Tahoma" panose="020B0604030504040204" pitchFamily="34" charset="0"/>
              </a:rPr>
              <a:t>Overview of Molecular Dynamics Engines</a:t>
            </a:r>
          </a:p>
        </p:txBody>
      </p:sp>
      <p:sp>
        <p:nvSpPr>
          <p:cNvPr id="9" name="Content Placeholder 8">
            <a:extLst>
              <a:ext uri="{FF2B5EF4-FFF2-40B4-BE49-F238E27FC236}">
                <a16:creationId xmlns:a16="http://schemas.microsoft.com/office/drawing/2014/main" id="{E74CF1A7-7F94-CC99-221B-DD422C9318D4}"/>
              </a:ext>
            </a:extLst>
          </p:cNvPr>
          <p:cNvSpPr>
            <a:spLocks noGrp="1"/>
          </p:cNvSpPr>
          <p:nvPr>
            <p:ph idx="1"/>
          </p:nvPr>
        </p:nvSpPr>
        <p:spPr>
          <a:xfrm>
            <a:off x="559905" y="1740703"/>
            <a:ext cx="6552534" cy="4805648"/>
          </a:xfrm>
        </p:spPr>
        <p:txBody>
          <a:bodyPr>
            <a:noAutofit/>
          </a:bodyPr>
          <a:lstStyle/>
          <a:p>
            <a:pPr algn="just">
              <a:lnSpc>
                <a:spcPct val="150000"/>
              </a:lnSpc>
            </a:pPr>
            <a:r>
              <a:rPr lang="en-US" sz="1800" b="1" dirty="0">
                <a:latin typeface="Palatino" pitchFamily="2" charset="77"/>
                <a:ea typeface="Palatino" pitchFamily="2" charset="77"/>
              </a:rPr>
              <a:t>The simulation code to choose will be based upon practical questions:</a:t>
            </a:r>
          </a:p>
          <a:p>
            <a:pPr lvl="1" algn="just">
              <a:lnSpc>
                <a:spcPct val="150000"/>
              </a:lnSpc>
            </a:pPr>
            <a:r>
              <a:rPr lang="en-US" sz="1800" dirty="0">
                <a:latin typeface="Palatino" pitchFamily="2" charset="77"/>
                <a:ea typeface="Palatino" pitchFamily="2" charset="77"/>
              </a:rPr>
              <a:t>Supported force fields</a:t>
            </a:r>
          </a:p>
          <a:p>
            <a:pPr lvl="1" algn="just">
              <a:lnSpc>
                <a:spcPct val="150000"/>
              </a:lnSpc>
            </a:pPr>
            <a:r>
              <a:rPr lang="en-US" sz="1800" dirty="0">
                <a:latin typeface="Palatino" pitchFamily="2" charset="77"/>
                <a:ea typeface="Palatino" pitchFamily="2" charset="77"/>
              </a:rPr>
              <a:t>Available integration algorithms, thermostats, and </a:t>
            </a:r>
            <a:r>
              <a:rPr lang="en-US" sz="1800" dirty="0" err="1">
                <a:latin typeface="Palatino" pitchFamily="2" charset="77"/>
                <a:ea typeface="Palatino" pitchFamily="2" charset="77"/>
              </a:rPr>
              <a:t>barostats</a:t>
            </a:r>
            <a:r>
              <a:rPr lang="en-US" sz="1800" dirty="0">
                <a:latin typeface="Palatino" pitchFamily="2" charset="77"/>
                <a:ea typeface="Palatino" pitchFamily="2" charset="77"/>
              </a:rPr>
              <a:t>, and built-in analyses tools</a:t>
            </a:r>
          </a:p>
          <a:p>
            <a:pPr lvl="1" algn="just">
              <a:lnSpc>
                <a:spcPct val="150000"/>
              </a:lnSpc>
            </a:pPr>
            <a:r>
              <a:rPr lang="en-US" sz="1800" dirty="0">
                <a:latin typeface="Palatino" pitchFamily="2" charset="77"/>
                <a:ea typeface="Palatino" pitchFamily="2" charset="77"/>
              </a:rPr>
              <a:t>Performance for large simulations (balance between speed and efficiency)</a:t>
            </a:r>
            <a:endParaRPr lang="en-US" sz="1800" dirty="0">
              <a:latin typeface="Palatino" pitchFamily="2" charset="77"/>
              <a:ea typeface="Palatino" pitchFamily="2" charset="77"/>
              <a:hlinkClick r:id="rId3"/>
            </a:endParaRPr>
          </a:p>
          <a:p>
            <a:pPr algn="just">
              <a:lnSpc>
                <a:spcPct val="150000"/>
              </a:lnSpc>
            </a:pPr>
            <a:r>
              <a:rPr lang="en-US" sz="1800" b="1" dirty="0">
                <a:latin typeface="Palatino" pitchFamily="2" charset="77"/>
                <a:ea typeface="Palatino" pitchFamily="2" charset="77"/>
              </a:rPr>
              <a:t>Well-validated and respected molecular dynamics engines for biomolecular simulations:</a:t>
            </a:r>
          </a:p>
          <a:p>
            <a:pPr lvl="1" algn="just">
              <a:lnSpc>
                <a:spcPct val="150000"/>
              </a:lnSpc>
            </a:pPr>
            <a:r>
              <a:rPr lang="en-US" sz="1800" dirty="0">
                <a:latin typeface="Palatino" pitchFamily="2" charset="77"/>
                <a:ea typeface="Palatino" pitchFamily="2" charset="77"/>
              </a:rPr>
              <a:t>AMBER, GROMACS, </a:t>
            </a:r>
            <a:r>
              <a:rPr lang="en-US" sz="1800" dirty="0" err="1">
                <a:latin typeface="Palatino" pitchFamily="2" charset="77"/>
                <a:ea typeface="Palatino" pitchFamily="2" charset="77"/>
              </a:rPr>
              <a:t>OpenMM</a:t>
            </a:r>
            <a:r>
              <a:rPr lang="en-US" sz="1800" dirty="0">
                <a:latin typeface="Palatino" pitchFamily="2" charset="77"/>
                <a:ea typeface="Palatino" pitchFamily="2" charset="77"/>
              </a:rPr>
              <a:t>, NAMD, LAMPSS, etc.</a:t>
            </a:r>
          </a:p>
        </p:txBody>
      </p:sp>
      <p:pic>
        <p:nvPicPr>
          <p:cNvPr id="24" name="Picture 23">
            <a:extLst>
              <a:ext uri="{FF2B5EF4-FFF2-40B4-BE49-F238E27FC236}">
                <a16:creationId xmlns:a16="http://schemas.microsoft.com/office/drawing/2014/main" id="{6B251871-3E90-4099-3FB9-82E5BA9B8558}"/>
              </a:ext>
            </a:extLst>
          </p:cNvPr>
          <p:cNvPicPr>
            <a:picLocks noChangeAspect="1"/>
          </p:cNvPicPr>
          <p:nvPr/>
        </p:nvPicPr>
        <p:blipFill rotWithShape="1">
          <a:blip r:embed="rId4"/>
          <a:srcRect t="11345"/>
          <a:stretch/>
        </p:blipFill>
        <p:spPr>
          <a:xfrm>
            <a:off x="7632367" y="1400862"/>
            <a:ext cx="4559633" cy="5469044"/>
          </a:xfrm>
          <a:prstGeom prst="rect">
            <a:avLst/>
          </a:prstGeom>
        </p:spPr>
      </p:pic>
      <p:sp>
        <p:nvSpPr>
          <p:cNvPr id="22" name="TextBox 21">
            <a:extLst>
              <a:ext uri="{FF2B5EF4-FFF2-40B4-BE49-F238E27FC236}">
                <a16:creationId xmlns:a16="http://schemas.microsoft.com/office/drawing/2014/main" id="{27186EFB-509F-B820-5AC8-1A304DC9BFB4}"/>
              </a:ext>
            </a:extLst>
          </p:cNvPr>
          <p:cNvSpPr txBox="1"/>
          <p:nvPr/>
        </p:nvSpPr>
        <p:spPr>
          <a:xfrm>
            <a:off x="8603988" y="6637285"/>
            <a:ext cx="4099811" cy="276999"/>
          </a:xfrm>
          <a:prstGeom prst="rect">
            <a:avLst/>
          </a:prstGeom>
          <a:noFill/>
        </p:spPr>
        <p:txBody>
          <a:bodyPr wrap="square">
            <a:spAutoFit/>
          </a:bodyPr>
          <a:lstStyle/>
          <a:p>
            <a:r>
              <a:rPr lang="en-US" sz="1200" b="1" dirty="0">
                <a:latin typeface="Palatino" pitchFamily="2" charset="77"/>
                <a:ea typeface="Palatino" pitchFamily="2" charset="77"/>
              </a:rPr>
              <a:t>https://</a:t>
            </a:r>
            <a:r>
              <a:rPr lang="en-US" sz="1200" b="1" dirty="0" err="1">
                <a:latin typeface="Palatino" pitchFamily="2" charset="77"/>
                <a:ea typeface="Palatino" pitchFamily="2" charset="77"/>
              </a:rPr>
              <a:t>mdbench.ace-net.ca</a:t>
            </a:r>
            <a:r>
              <a:rPr lang="en-US" sz="1200" b="1" dirty="0">
                <a:latin typeface="Palatino" pitchFamily="2" charset="77"/>
                <a:ea typeface="Palatino" pitchFamily="2" charset="77"/>
              </a:rPr>
              <a:t>/</a:t>
            </a:r>
            <a:r>
              <a:rPr lang="en-US" sz="1200" b="1" dirty="0" err="1">
                <a:latin typeface="Palatino" pitchFamily="2" charset="77"/>
                <a:ea typeface="Palatino" pitchFamily="2" charset="77"/>
              </a:rPr>
              <a:t>mdbench</a:t>
            </a:r>
            <a:r>
              <a:rPr lang="en-US" sz="1200" b="1" dirty="0">
                <a:latin typeface="Palatino" pitchFamily="2" charset="77"/>
                <a:ea typeface="Palatino" pitchFamily="2" charset="77"/>
              </a:rPr>
              <a:t>/</a:t>
            </a:r>
          </a:p>
        </p:txBody>
      </p:sp>
      <p:sp>
        <p:nvSpPr>
          <p:cNvPr id="28" name="TextBox 27">
            <a:extLst>
              <a:ext uri="{FF2B5EF4-FFF2-40B4-BE49-F238E27FC236}">
                <a16:creationId xmlns:a16="http://schemas.microsoft.com/office/drawing/2014/main" id="{81252217-5257-2AE6-203B-E38CAE6B5C3D}"/>
              </a:ext>
            </a:extLst>
          </p:cNvPr>
          <p:cNvSpPr txBox="1"/>
          <p:nvPr/>
        </p:nvSpPr>
        <p:spPr>
          <a:xfrm>
            <a:off x="7925497" y="1157323"/>
            <a:ext cx="6219172" cy="323165"/>
          </a:xfrm>
          <a:prstGeom prst="rect">
            <a:avLst/>
          </a:prstGeom>
          <a:noFill/>
        </p:spPr>
        <p:txBody>
          <a:bodyPr wrap="square">
            <a:spAutoFit/>
          </a:bodyPr>
          <a:lstStyle/>
          <a:p>
            <a:r>
              <a:rPr lang="en-US" sz="1500" dirty="0">
                <a:latin typeface="Palatino" pitchFamily="2" charset="77"/>
                <a:ea typeface="Palatino" pitchFamily="2" charset="77"/>
              </a:rPr>
              <a:t>Higher is better (faster), darker is more efficient</a:t>
            </a:r>
          </a:p>
        </p:txBody>
      </p:sp>
      <p:sp>
        <p:nvSpPr>
          <p:cNvPr id="30" name="TextBox 29">
            <a:extLst>
              <a:ext uri="{FF2B5EF4-FFF2-40B4-BE49-F238E27FC236}">
                <a16:creationId xmlns:a16="http://schemas.microsoft.com/office/drawing/2014/main" id="{CEC3A940-7B85-8204-003F-C7C4523E1D0A}"/>
              </a:ext>
            </a:extLst>
          </p:cNvPr>
          <p:cNvSpPr txBox="1"/>
          <p:nvPr/>
        </p:nvSpPr>
        <p:spPr>
          <a:xfrm>
            <a:off x="10360450" y="5457138"/>
            <a:ext cx="1986699" cy="646331"/>
          </a:xfrm>
          <a:prstGeom prst="rect">
            <a:avLst/>
          </a:prstGeom>
          <a:noFill/>
        </p:spPr>
        <p:txBody>
          <a:bodyPr wrap="square">
            <a:spAutoFit/>
          </a:bodyPr>
          <a:lstStyle/>
          <a:p>
            <a:r>
              <a:rPr lang="en-GB" sz="1200" i="0" u="none" strike="noStrike" dirty="0">
                <a:effectLst/>
                <a:latin typeface="Palatino" pitchFamily="2" charset="77"/>
                <a:ea typeface="Palatino" pitchFamily="2" charset="77"/>
              </a:rPr>
              <a:t>Data from simulation of 6n4o system with ~240,000 atoms</a:t>
            </a:r>
            <a:endParaRPr lang="en-US" sz="1200" dirty="0">
              <a:latin typeface="Palatino" pitchFamily="2" charset="77"/>
              <a:ea typeface="Palatino" pitchFamily="2" charset="77"/>
            </a:endParaRPr>
          </a:p>
        </p:txBody>
      </p:sp>
    </p:spTree>
    <p:extLst>
      <p:ext uri="{BB962C8B-B14F-4D97-AF65-F5344CB8AC3E}">
        <p14:creationId xmlns:p14="http://schemas.microsoft.com/office/powerpoint/2010/main" val="3540686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a:xfrm>
            <a:off x="838200" y="2766218"/>
            <a:ext cx="10515600" cy="1325563"/>
          </a:xfrm>
        </p:spPr>
        <p:txBody>
          <a:bodyPr>
            <a:normAutofit fontScale="90000"/>
          </a:bodyPr>
          <a:lstStyle/>
          <a:p>
            <a:pPr algn="ctr"/>
            <a:r>
              <a:rPr lang="en-US" sz="7200" b="1" dirty="0">
                <a:latin typeface="Palatino" pitchFamily="2" charset="77"/>
                <a:ea typeface="Palatino" pitchFamily="2" charset="77"/>
                <a:cs typeface="Tahoma" panose="020B0604030504040204" pitchFamily="34" charset="0"/>
              </a:rPr>
              <a:t>Any questions?</a:t>
            </a:r>
            <a:br>
              <a:rPr lang="en-US" sz="7200" b="1" dirty="0">
                <a:latin typeface="Palatino" pitchFamily="2" charset="77"/>
                <a:ea typeface="Palatino" pitchFamily="2" charset="77"/>
                <a:cs typeface="Tahoma" panose="020B0604030504040204" pitchFamily="34" charset="0"/>
              </a:rPr>
            </a:br>
            <a:br>
              <a:rPr lang="en-US" sz="7200" b="1" dirty="0">
                <a:latin typeface="Palatino" pitchFamily="2" charset="77"/>
                <a:ea typeface="Palatino" pitchFamily="2" charset="77"/>
                <a:cs typeface="Tahoma" panose="020B0604030504040204" pitchFamily="34" charset="0"/>
              </a:rPr>
            </a:br>
            <a:r>
              <a:rPr lang="en-GB" dirty="0">
                <a:hlinkClick r:id="rId3" tooltip="Original URL: https://www.ccpbiosim.ac.uk/events/upcoming/eventdetail/145/-/training-week-2022. Click or tap if you trust this link."/>
              </a:rPr>
              <a:t>https://www.ccpbiosim.ac.uk/events/upcoming/eventdetail/145/-/training-week-2022</a:t>
            </a:r>
            <a:endParaRPr lang="en-US" sz="7200" b="1" dirty="0">
              <a:latin typeface="Palatino" pitchFamily="2" charset="77"/>
              <a:ea typeface="Palatino" pitchFamily="2" charset="77"/>
              <a:cs typeface="Tahoma" panose="020B0604030504040204" pitchFamily="34" charset="0"/>
            </a:endParaRPr>
          </a:p>
        </p:txBody>
      </p:sp>
    </p:spTree>
    <p:extLst>
      <p:ext uri="{BB962C8B-B14F-4D97-AF65-F5344CB8AC3E}">
        <p14:creationId xmlns:p14="http://schemas.microsoft.com/office/powerpoint/2010/main" val="956117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a:xfrm>
            <a:off x="838200" y="128547"/>
            <a:ext cx="10515600" cy="1325563"/>
          </a:xfrm>
        </p:spPr>
        <p:txBody>
          <a:bodyPr>
            <a:normAutofit/>
          </a:bodyPr>
          <a:lstStyle/>
          <a:p>
            <a:pPr algn="ctr"/>
            <a:r>
              <a:rPr lang="en-US" sz="2800" b="1" dirty="0" err="1">
                <a:latin typeface="Palatino" pitchFamily="2" charset="77"/>
                <a:ea typeface="Palatino" pitchFamily="2" charset="77"/>
                <a:cs typeface="Calibri Light"/>
              </a:rPr>
              <a:t>AlphaFold</a:t>
            </a:r>
            <a:r>
              <a:rPr lang="en-US" sz="2800" b="1" dirty="0">
                <a:latin typeface="Palatino" pitchFamily="2" charset="77"/>
                <a:ea typeface="Palatino" pitchFamily="2" charset="77"/>
                <a:cs typeface="Calibri Light"/>
              </a:rPr>
              <a:t> and the protein structure prediction problem</a:t>
            </a:r>
            <a:endParaRPr lang="en-US" sz="2800" b="1" dirty="0">
              <a:latin typeface="Palatino" pitchFamily="2" charset="77"/>
              <a:ea typeface="Palatino" pitchFamily="2" charset="77"/>
              <a:cs typeface="Tahoma" panose="020B0604030504040204" pitchFamily="34" charset="0"/>
            </a:endParaRPr>
          </a:p>
        </p:txBody>
      </p:sp>
      <p:pic>
        <p:nvPicPr>
          <p:cNvPr id="10" name="Picture 4" descr="Chart, bar chart&#10;&#10;Description automatically generated">
            <a:extLst>
              <a:ext uri="{FF2B5EF4-FFF2-40B4-BE49-F238E27FC236}">
                <a16:creationId xmlns:a16="http://schemas.microsoft.com/office/drawing/2014/main" id="{B7F50A96-3509-3927-5698-BC0422F6D121}"/>
              </a:ext>
            </a:extLst>
          </p:cNvPr>
          <p:cNvPicPr>
            <a:picLocks noChangeAspect="1"/>
          </p:cNvPicPr>
          <p:nvPr/>
        </p:nvPicPr>
        <p:blipFill rotWithShape="1">
          <a:blip r:embed="rId3"/>
          <a:srcRect l="406" r="4534" b="3150"/>
          <a:stretch/>
        </p:blipFill>
        <p:spPr>
          <a:xfrm>
            <a:off x="6875912" y="2923066"/>
            <a:ext cx="4613081" cy="3152322"/>
          </a:xfrm>
          <a:prstGeom prst="rect">
            <a:avLst/>
          </a:prstGeom>
        </p:spPr>
      </p:pic>
      <p:sp>
        <p:nvSpPr>
          <p:cNvPr id="11" name="TextBox 10">
            <a:extLst>
              <a:ext uri="{FF2B5EF4-FFF2-40B4-BE49-F238E27FC236}">
                <a16:creationId xmlns:a16="http://schemas.microsoft.com/office/drawing/2014/main" id="{ADB4EBEE-8995-E4D6-E8B1-ABB040C54D84}"/>
              </a:ext>
            </a:extLst>
          </p:cNvPr>
          <p:cNvSpPr txBox="1"/>
          <p:nvPr/>
        </p:nvSpPr>
        <p:spPr>
          <a:xfrm>
            <a:off x="274261" y="1343189"/>
            <a:ext cx="6381031" cy="51610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Arial" panose="020B0604020202020204" pitchFamily="34" charset="0"/>
              <a:buChar char="•"/>
            </a:pPr>
            <a:r>
              <a:rPr lang="en-US" sz="1700" dirty="0">
                <a:latin typeface="Palatino" pitchFamily="2" charset="77"/>
                <a:ea typeface="Palatino" pitchFamily="2" charset="77"/>
                <a:cs typeface="Calibri"/>
              </a:rPr>
              <a:t>Protein structures are incredibly varied and very unpredictable, even to experts in the field</a:t>
            </a:r>
          </a:p>
          <a:p>
            <a:pPr marL="285750" indent="-285750" algn="just">
              <a:lnSpc>
                <a:spcPct val="150000"/>
              </a:lnSpc>
              <a:buFont typeface="Arial"/>
              <a:buChar char="•"/>
            </a:pPr>
            <a:r>
              <a:rPr lang="en-US" sz="1700" dirty="0">
                <a:latin typeface="Palatino" pitchFamily="2" charset="77"/>
                <a:ea typeface="Palatino" pitchFamily="2" charset="77"/>
                <a:cs typeface="Calibri"/>
              </a:rPr>
              <a:t>Every two years, with this goal in mind, research groups come together to participate in the "</a:t>
            </a:r>
            <a:r>
              <a:rPr lang="en-US" sz="1700" i="1" dirty="0">
                <a:latin typeface="Palatino" pitchFamily="2" charset="77"/>
                <a:ea typeface="Palatino" pitchFamily="2" charset="77"/>
                <a:cs typeface="Calibri"/>
              </a:rPr>
              <a:t>Critical</a:t>
            </a:r>
            <a:r>
              <a:rPr lang="en-US" sz="1700" i="1" dirty="0">
                <a:latin typeface="Palatino" pitchFamily="2" charset="77"/>
                <a:ea typeface="Palatino" pitchFamily="2" charset="77"/>
                <a:cs typeface="+mn-lt"/>
              </a:rPr>
              <a:t> Assessment of protein Structure Prediction</a:t>
            </a:r>
            <a:r>
              <a:rPr lang="en-US" sz="1700" dirty="0">
                <a:latin typeface="Palatino" pitchFamily="2" charset="77"/>
                <a:ea typeface="Palatino" pitchFamily="2" charset="77"/>
                <a:cs typeface="+mn-lt"/>
              </a:rPr>
              <a:t>" (CASP) challenge, where the task is to predict the structure of an unseen protein given its sequence</a:t>
            </a:r>
          </a:p>
          <a:p>
            <a:pPr marL="285750" indent="-285750" algn="just">
              <a:lnSpc>
                <a:spcPct val="150000"/>
              </a:lnSpc>
              <a:buFont typeface="Arial"/>
              <a:buChar char="•"/>
            </a:pPr>
            <a:r>
              <a:rPr lang="en-US" sz="1700" dirty="0">
                <a:latin typeface="Palatino" pitchFamily="2" charset="77"/>
                <a:ea typeface="Palatino" pitchFamily="2" charset="77"/>
                <a:cs typeface="Calibri" panose="020F0502020204030204"/>
              </a:rPr>
              <a:t>The past two CASPs have been dominated by </a:t>
            </a:r>
            <a:r>
              <a:rPr lang="en-US" sz="1700" b="1" dirty="0">
                <a:latin typeface="Palatino" pitchFamily="2" charset="77"/>
                <a:ea typeface="Palatino" pitchFamily="2" charset="77"/>
                <a:cs typeface="Calibri" panose="020F0502020204030204"/>
              </a:rPr>
              <a:t>DeepMind</a:t>
            </a:r>
            <a:r>
              <a:rPr lang="en-US" sz="1700" dirty="0">
                <a:latin typeface="Palatino" pitchFamily="2" charset="77"/>
                <a:ea typeface="Palatino" pitchFamily="2" charset="77"/>
                <a:cs typeface="Calibri" panose="020F0502020204030204"/>
              </a:rPr>
              <a:t>, a group of private researchers working at Google, who utilize modern advancements in AI to solve difficult scientific problems</a:t>
            </a:r>
          </a:p>
          <a:p>
            <a:pPr marL="285750" indent="-285750" algn="just">
              <a:lnSpc>
                <a:spcPct val="150000"/>
              </a:lnSpc>
              <a:buFont typeface="Arial"/>
              <a:buChar char="•"/>
            </a:pPr>
            <a:r>
              <a:rPr lang="en-US" sz="1700" dirty="0">
                <a:latin typeface="Palatino" pitchFamily="2" charset="77"/>
                <a:ea typeface="Palatino" pitchFamily="2" charset="77"/>
                <a:cs typeface="Calibri" panose="020F0502020204030204"/>
              </a:rPr>
              <a:t>The performance of their second model, AlphaFold2, has been widely lauded as a major scientific breakthrough</a:t>
            </a:r>
          </a:p>
        </p:txBody>
      </p:sp>
      <p:sp>
        <p:nvSpPr>
          <p:cNvPr id="12" name="TextBox 11">
            <a:extLst>
              <a:ext uri="{FF2B5EF4-FFF2-40B4-BE49-F238E27FC236}">
                <a16:creationId xmlns:a16="http://schemas.microsoft.com/office/drawing/2014/main" id="{BEC1F725-50F7-018B-4DAB-55B95CD059FC}"/>
              </a:ext>
            </a:extLst>
          </p:cNvPr>
          <p:cNvSpPr txBox="1"/>
          <p:nvPr/>
        </p:nvSpPr>
        <p:spPr>
          <a:xfrm>
            <a:off x="303757" y="6558255"/>
            <a:ext cx="479966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ea typeface="+mn-lt"/>
                <a:cs typeface="+mn-lt"/>
              </a:rPr>
              <a:t>[1] : https://deepmind.com/blog/article/alphafold-a-solution-to-a-50-year-old-grand-challenge-in-biology</a:t>
            </a:r>
          </a:p>
        </p:txBody>
      </p:sp>
      <p:sp>
        <p:nvSpPr>
          <p:cNvPr id="13" name="TextBox 12">
            <a:extLst>
              <a:ext uri="{FF2B5EF4-FFF2-40B4-BE49-F238E27FC236}">
                <a16:creationId xmlns:a16="http://schemas.microsoft.com/office/drawing/2014/main" id="{A74FCE3A-9587-DAA7-EB23-8D107038CBE9}"/>
              </a:ext>
            </a:extLst>
          </p:cNvPr>
          <p:cNvSpPr txBox="1"/>
          <p:nvPr/>
        </p:nvSpPr>
        <p:spPr>
          <a:xfrm>
            <a:off x="7185503" y="5986138"/>
            <a:ext cx="5406013" cy="9002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latin typeface="Palatino" pitchFamily="2" charset="77"/>
                <a:ea typeface="Palatino" pitchFamily="2" charset="77"/>
              </a:rPr>
              <a:t>Winning scores for the CASPs held since 2006.</a:t>
            </a:r>
            <a:r>
              <a:rPr lang="en-US" sz="1200" baseline="30000" dirty="0">
                <a:latin typeface="Palatino" pitchFamily="2" charset="77"/>
                <a:ea typeface="Palatino" pitchFamily="2" charset="77"/>
              </a:rPr>
              <a:t>[1]</a:t>
            </a:r>
          </a:p>
          <a:p>
            <a:pPr>
              <a:lnSpc>
                <a:spcPct val="150000"/>
              </a:lnSpc>
            </a:pPr>
            <a:r>
              <a:rPr lang="en-US" sz="1200" dirty="0">
                <a:latin typeface="Palatino" pitchFamily="2" charset="77"/>
                <a:ea typeface="Palatino" pitchFamily="2" charset="77"/>
                <a:cs typeface="Calibri"/>
              </a:rPr>
              <a:t>A higher score indicates a more accurate structure prediction.</a:t>
            </a:r>
          </a:p>
          <a:p>
            <a:pPr>
              <a:lnSpc>
                <a:spcPct val="150000"/>
              </a:lnSpc>
            </a:pPr>
            <a:r>
              <a:rPr lang="en-US" sz="1200" dirty="0">
                <a:latin typeface="Palatino" pitchFamily="2" charset="77"/>
                <a:ea typeface="Palatino" pitchFamily="2" charset="77"/>
                <a:cs typeface="Calibri"/>
              </a:rPr>
              <a:t>Clearly </a:t>
            </a:r>
            <a:r>
              <a:rPr lang="en-US" sz="1200" dirty="0" err="1">
                <a:latin typeface="Palatino" pitchFamily="2" charset="77"/>
                <a:ea typeface="Palatino" pitchFamily="2" charset="77"/>
                <a:cs typeface="Calibri"/>
              </a:rPr>
              <a:t>AlphaFold</a:t>
            </a:r>
            <a:r>
              <a:rPr lang="en-US" sz="1200" dirty="0">
                <a:latin typeface="Palatino" pitchFamily="2" charset="77"/>
                <a:ea typeface="Palatino" pitchFamily="2" charset="77"/>
                <a:cs typeface="Calibri"/>
              </a:rPr>
              <a:t> has marked a breakthrough in this field!</a:t>
            </a:r>
          </a:p>
        </p:txBody>
      </p:sp>
      <p:grpSp>
        <p:nvGrpSpPr>
          <p:cNvPr id="14" name="Group 13">
            <a:extLst>
              <a:ext uri="{FF2B5EF4-FFF2-40B4-BE49-F238E27FC236}">
                <a16:creationId xmlns:a16="http://schemas.microsoft.com/office/drawing/2014/main" id="{9448BFA9-FF86-02F7-A1A7-48ED19791E1F}"/>
              </a:ext>
            </a:extLst>
          </p:cNvPr>
          <p:cNvGrpSpPr/>
          <p:nvPr/>
        </p:nvGrpSpPr>
        <p:grpSpPr>
          <a:xfrm>
            <a:off x="6943246" y="1179947"/>
            <a:ext cx="4775754" cy="1788925"/>
            <a:chOff x="7090053" y="763777"/>
            <a:chExt cx="4898571" cy="2018044"/>
          </a:xfrm>
        </p:grpSpPr>
        <p:sp>
          <p:nvSpPr>
            <p:cNvPr id="15" name="Rectangle: Rounded Corners 18">
              <a:extLst>
                <a:ext uri="{FF2B5EF4-FFF2-40B4-BE49-F238E27FC236}">
                  <a16:creationId xmlns:a16="http://schemas.microsoft.com/office/drawing/2014/main" id="{4199C7F2-E388-CDDE-2AC7-4D9C196702EC}"/>
                </a:ext>
              </a:extLst>
            </p:cNvPr>
            <p:cNvSpPr/>
            <p:nvPr/>
          </p:nvSpPr>
          <p:spPr>
            <a:xfrm>
              <a:off x="9568646" y="763777"/>
              <a:ext cx="2419978" cy="201804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D2F2AE7-E6AE-14D4-E296-06ADE3ADB29A}"/>
                </a:ext>
              </a:extLst>
            </p:cNvPr>
            <p:cNvSpPr txBox="1"/>
            <p:nvPr/>
          </p:nvSpPr>
          <p:spPr>
            <a:xfrm>
              <a:off x="10093463" y="2381354"/>
              <a:ext cx="14787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OCRB"/>
                  <a:ea typeface="+mn-lt"/>
                  <a:cs typeface="+mn-lt"/>
                </a:rPr>
                <a:t>Structure</a:t>
              </a:r>
            </a:p>
          </p:txBody>
        </p:sp>
        <p:pic>
          <p:nvPicPr>
            <p:cNvPr id="17" name="Picture 9" descr="A picture containing necklet, key&#10;&#10;Description automatically generated">
              <a:extLst>
                <a:ext uri="{FF2B5EF4-FFF2-40B4-BE49-F238E27FC236}">
                  <a16:creationId xmlns:a16="http://schemas.microsoft.com/office/drawing/2014/main" id="{56F2EBED-BEC3-77D8-2B12-04422D820D2A}"/>
                </a:ext>
              </a:extLst>
            </p:cNvPr>
            <p:cNvPicPr>
              <a:picLocks noChangeAspect="1"/>
            </p:cNvPicPr>
            <p:nvPr/>
          </p:nvPicPr>
          <p:blipFill rotWithShape="1">
            <a:blip r:embed="rId4"/>
            <a:srcRect l="23547" t="8108" r="25688" b="6081"/>
            <a:stretch/>
          </p:blipFill>
          <p:spPr>
            <a:xfrm>
              <a:off x="9782070" y="765389"/>
              <a:ext cx="2104333" cy="1609110"/>
            </a:xfrm>
            <a:prstGeom prst="rect">
              <a:avLst/>
            </a:prstGeom>
          </p:spPr>
        </p:pic>
        <p:sp>
          <p:nvSpPr>
            <p:cNvPr id="18" name="Arrow: Right 6">
              <a:extLst>
                <a:ext uri="{FF2B5EF4-FFF2-40B4-BE49-F238E27FC236}">
                  <a16:creationId xmlns:a16="http://schemas.microsoft.com/office/drawing/2014/main" id="{AEDB3580-A881-845F-9B04-C599E033E368}"/>
                </a:ext>
              </a:extLst>
            </p:cNvPr>
            <p:cNvSpPr/>
            <p:nvPr/>
          </p:nvSpPr>
          <p:spPr>
            <a:xfrm>
              <a:off x="8931126" y="2273959"/>
              <a:ext cx="979714" cy="485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cs typeface="Calibri"/>
                </a:rPr>
                <a:t>Folding</a:t>
              </a:r>
            </a:p>
          </p:txBody>
        </p:sp>
        <p:sp>
          <p:nvSpPr>
            <p:cNvPr id="19" name="Rectangle: Rounded Corners 17">
              <a:extLst>
                <a:ext uri="{FF2B5EF4-FFF2-40B4-BE49-F238E27FC236}">
                  <a16:creationId xmlns:a16="http://schemas.microsoft.com/office/drawing/2014/main" id="{57042B5F-6A1E-3E0C-6CD2-2F86DB6B34E6}"/>
                </a:ext>
              </a:extLst>
            </p:cNvPr>
            <p:cNvSpPr/>
            <p:nvPr/>
          </p:nvSpPr>
          <p:spPr>
            <a:xfrm>
              <a:off x="7090053" y="1768613"/>
              <a:ext cx="1976176" cy="8792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9AA6D0C5-1870-3DE1-EE4F-2FFC7E0F0EE3}"/>
                </a:ext>
              </a:extLst>
            </p:cNvPr>
            <p:cNvGrpSpPr/>
            <p:nvPr/>
          </p:nvGrpSpPr>
          <p:grpSpPr>
            <a:xfrm>
              <a:off x="7202991" y="1864905"/>
              <a:ext cx="1752598" cy="346851"/>
              <a:chOff x="420353" y="1714180"/>
              <a:chExt cx="1752598" cy="346851"/>
            </a:xfrm>
          </p:grpSpPr>
          <p:pic>
            <p:nvPicPr>
              <p:cNvPr id="23" name="Picture 10">
                <a:extLst>
                  <a:ext uri="{FF2B5EF4-FFF2-40B4-BE49-F238E27FC236}">
                    <a16:creationId xmlns:a16="http://schemas.microsoft.com/office/drawing/2014/main" id="{6C2FA6ED-5A3B-4467-44E3-AED60577B415}"/>
                  </a:ext>
                </a:extLst>
              </p:cNvPr>
              <p:cNvPicPr>
                <a:picLocks noChangeAspect="1"/>
              </p:cNvPicPr>
              <p:nvPr/>
            </p:nvPicPr>
            <p:blipFill rotWithShape="1">
              <a:blip r:embed="rId5"/>
              <a:srcRect r="80861" b="-36363"/>
              <a:stretch/>
            </p:blipFill>
            <p:spPr>
              <a:xfrm>
                <a:off x="420356" y="1714180"/>
                <a:ext cx="1751050" cy="120767"/>
              </a:xfrm>
              <a:prstGeom prst="rect">
                <a:avLst/>
              </a:prstGeom>
              <a:ln>
                <a:noFill/>
              </a:ln>
            </p:spPr>
          </p:pic>
          <p:pic>
            <p:nvPicPr>
              <p:cNvPr id="25" name="Picture 24">
                <a:extLst>
                  <a:ext uri="{FF2B5EF4-FFF2-40B4-BE49-F238E27FC236}">
                    <a16:creationId xmlns:a16="http://schemas.microsoft.com/office/drawing/2014/main" id="{A0BA08E3-CFE8-5E7D-6CEF-D99071693CA2}"/>
                  </a:ext>
                </a:extLst>
              </p:cNvPr>
              <p:cNvPicPr>
                <a:picLocks noChangeAspect="1"/>
              </p:cNvPicPr>
              <p:nvPr/>
            </p:nvPicPr>
            <p:blipFill rotWithShape="1">
              <a:blip r:embed="rId5"/>
              <a:srcRect l="23168" t="-27273" r="57692" b="-27273"/>
              <a:stretch/>
            </p:blipFill>
            <p:spPr>
              <a:xfrm>
                <a:off x="420355" y="1772795"/>
                <a:ext cx="1751061" cy="136869"/>
              </a:xfrm>
              <a:prstGeom prst="rect">
                <a:avLst/>
              </a:prstGeom>
              <a:ln>
                <a:noFill/>
              </a:ln>
            </p:spPr>
          </p:pic>
          <p:pic>
            <p:nvPicPr>
              <p:cNvPr id="26" name="Picture 25">
                <a:extLst>
                  <a:ext uri="{FF2B5EF4-FFF2-40B4-BE49-F238E27FC236}">
                    <a16:creationId xmlns:a16="http://schemas.microsoft.com/office/drawing/2014/main" id="{410B3CF7-4827-6E83-2E2D-3B65F9F79626}"/>
                  </a:ext>
                </a:extLst>
              </p:cNvPr>
              <p:cNvPicPr>
                <a:picLocks noChangeAspect="1"/>
              </p:cNvPicPr>
              <p:nvPr/>
            </p:nvPicPr>
            <p:blipFill rotWithShape="1">
              <a:blip r:embed="rId5"/>
              <a:srcRect l="42255" t="-27273" r="38588" b="-18182"/>
              <a:stretch/>
            </p:blipFill>
            <p:spPr>
              <a:xfrm>
                <a:off x="420354" y="1839783"/>
                <a:ext cx="1752597" cy="128818"/>
              </a:xfrm>
              <a:prstGeom prst="rect">
                <a:avLst/>
              </a:prstGeom>
              <a:ln>
                <a:noFill/>
              </a:ln>
            </p:spPr>
          </p:pic>
          <p:pic>
            <p:nvPicPr>
              <p:cNvPr id="27" name="Picture 26">
                <a:extLst>
                  <a:ext uri="{FF2B5EF4-FFF2-40B4-BE49-F238E27FC236}">
                    <a16:creationId xmlns:a16="http://schemas.microsoft.com/office/drawing/2014/main" id="{45B74F34-2B33-20F3-1A56-E0CA41096C6D}"/>
                  </a:ext>
                </a:extLst>
              </p:cNvPr>
              <p:cNvPicPr>
                <a:picLocks noChangeAspect="1"/>
              </p:cNvPicPr>
              <p:nvPr/>
            </p:nvPicPr>
            <p:blipFill rotWithShape="1">
              <a:blip r:embed="rId5"/>
              <a:srcRect l="61996" t="-9091" r="18864" b="-27272"/>
              <a:stretch/>
            </p:blipFill>
            <p:spPr>
              <a:xfrm>
                <a:off x="420353" y="1940265"/>
                <a:ext cx="1750979" cy="120766"/>
              </a:xfrm>
              <a:prstGeom prst="rect">
                <a:avLst/>
              </a:prstGeom>
              <a:ln>
                <a:noFill/>
              </a:ln>
            </p:spPr>
          </p:pic>
        </p:grpSp>
        <p:sp>
          <p:nvSpPr>
            <p:cNvPr id="21" name="TextBox 20">
              <a:extLst>
                <a:ext uri="{FF2B5EF4-FFF2-40B4-BE49-F238E27FC236}">
                  <a16:creationId xmlns:a16="http://schemas.microsoft.com/office/drawing/2014/main" id="{9354BF31-2A9F-3659-F66E-7293F4B25B94}"/>
                </a:ext>
              </a:extLst>
            </p:cNvPr>
            <p:cNvSpPr txBox="1"/>
            <p:nvPr/>
          </p:nvSpPr>
          <p:spPr>
            <a:xfrm>
              <a:off x="7338540" y="2239001"/>
              <a:ext cx="14787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latin typeface="OCRB"/>
                  <a:ea typeface="+mn-lt"/>
                  <a:cs typeface="+mn-lt"/>
                </a:rPr>
                <a:t>Sequence</a:t>
              </a:r>
            </a:p>
          </p:txBody>
        </p:sp>
      </p:grpSp>
    </p:spTree>
    <p:extLst>
      <p:ext uri="{BB962C8B-B14F-4D97-AF65-F5344CB8AC3E}">
        <p14:creationId xmlns:p14="http://schemas.microsoft.com/office/powerpoint/2010/main" val="1181886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D8F86-A950-65AA-3ABC-DE6F919F0B53}"/>
              </a:ext>
            </a:extLst>
          </p:cNvPr>
          <p:cNvSpPr>
            <a:spLocks noGrp="1"/>
          </p:cNvSpPr>
          <p:nvPr>
            <p:ph type="title"/>
          </p:nvPr>
        </p:nvSpPr>
        <p:spPr/>
        <p:txBody>
          <a:bodyPr>
            <a:normAutofit/>
          </a:bodyPr>
          <a:lstStyle/>
          <a:p>
            <a:pPr algn="ctr"/>
            <a:r>
              <a:rPr lang="en-US" sz="4000" b="1" dirty="0">
                <a:latin typeface="Palatino" pitchFamily="2" charset="77"/>
                <a:ea typeface="Palatino" pitchFamily="2" charset="77"/>
                <a:cs typeface="Verdana" panose="020B0604030504040204" pitchFamily="34" charset="0"/>
              </a:rPr>
              <a:t>Introduction to Biomolecular Simulations</a:t>
            </a:r>
            <a:br>
              <a:rPr lang="en-US" sz="4000" b="1" dirty="0">
                <a:latin typeface="Palatino" pitchFamily="2" charset="77"/>
                <a:ea typeface="Palatino" pitchFamily="2" charset="77"/>
                <a:cs typeface="Verdana" panose="020B0604030504040204" pitchFamily="34" charset="0"/>
              </a:rPr>
            </a:br>
            <a:r>
              <a:rPr lang="en-US" sz="2800" b="1" dirty="0">
                <a:latin typeface="Palatino" pitchFamily="2" charset="77"/>
                <a:ea typeface="Palatino" pitchFamily="2" charset="77"/>
                <a:cs typeface="Verdana" panose="020B0604030504040204" pitchFamily="34" charset="0"/>
              </a:rPr>
              <a:t>Theoretical Background</a:t>
            </a:r>
          </a:p>
        </p:txBody>
      </p:sp>
      <p:sp>
        <p:nvSpPr>
          <p:cNvPr id="3" name="Content Placeholder 2">
            <a:extLst>
              <a:ext uri="{FF2B5EF4-FFF2-40B4-BE49-F238E27FC236}">
                <a16:creationId xmlns:a16="http://schemas.microsoft.com/office/drawing/2014/main" id="{80F7287C-8F50-051F-40DE-3D61426E0FF2}"/>
              </a:ext>
            </a:extLst>
          </p:cNvPr>
          <p:cNvSpPr>
            <a:spLocks noGrp="1"/>
          </p:cNvSpPr>
          <p:nvPr>
            <p:ph idx="1"/>
          </p:nvPr>
        </p:nvSpPr>
        <p:spPr>
          <a:xfrm>
            <a:off x="838200" y="1561465"/>
            <a:ext cx="10515600" cy="4351338"/>
          </a:xfrm>
        </p:spPr>
        <p:txBody>
          <a:bodyPr>
            <a:noAutofit/>
          </a:bodyPr>
          <a:lstStyle/>
          <a:p>
            <a:pPr>
              <a:lnSpc>
                <a:spcPct val="160000"/>
              </a:lnSpc>
            </a:pPr>
            <a:r>
              <a:rPr lang="en-US" sz="1400" dirty="0">
                <a:latin typeface="Palatino" pitchFamily="2" charset="77"/>
                <a:ea typeface="Palatino" pitchFamily="2" charset="77"/>
              </a:rPr>
              <a:t>Biomolecular simulations</a:t>
            </a:r>
          </a:p>
          <a:p>
            <a:pPr lvl="1">
              <a:lnSpc>
                <a:spcPct val="160000"/>
              </a:lnSpc>
            </a:pPr>
            <a:r>
              <a:rPr lang="en-US" sz="1400" dirty="0">
                <a:latin typeface="Palatino" pitchFamily="2" charset="77"/>
                <a:ea typeface="Palatino" pitchFamily="2" charset="77"/>
              </a:rPr>
              <a:t>Crash course on biology</a:t>
            </a:r>
          </a:p>
          <a:p>
            <a:pPr lvl="1">
              <a:lnSpc>
                <a:spcPct val="160000"/>
              </a:lnSpc>
            </a:pPr>
            <a:r>
              <a:rPr lang="en-US" sz="1400" dirty="0">
                <a:latin typeface="Palatino" pitchFamily="2" charset="77"/>
                <a:ea typeface="Palatino" pitchFamily="2" charset="77"/>
              </a:rPr>
              <a:t>What can we simulate? What sort of questions can we ask?</a:t>
            </a:r>
          </a:p>
          <a:p>
            <a:pPr lvl="1">
              <a:lnSpc>
                <a:spcPct val="160000"/>
              </a:lnSpc>
            </a:pPr>
            <a:r>
              <a:rPr lang="en-US" sz="1400" dirty="0">
                <a:latin typeface="Palatino" pitchFamily="2" charset="77"/>
                <a:ea typeface="Palatino" pitchFamily="2" charset="77"/>
              </a:rPr>
              <a:t>Preparing a biomolecular simulation</a:t>
            </a:r>
          </a:p>
          <a:p>
            <a:pPr>
              <a:lnSpc>
                <a:spcPct val="160000"/>
              </a:lnSpc>
            </a:pPr>
            <a:r>
              <a:rPr lang="en-US" sz="1400" dirty="0">
                <a:latin typeface="Palatino" pitchFamily="2" charset="77"/>
                <a:ea typeface="Palatino" pitchFamily="2" charset="77"/>
              </a:rPr>
              <a:t>Biomolecular structures</a:t>
            </a:r>
          </a:p>
          <a:p>
            <a:pPr lvl="1">
              <a:lnSpc>
                <a:spcPct val="160000"/>
              </a:lnSpc>
            </a:pPr>
            <a:r>
              <a:rPr lang="en-US" sz="1400" dirty="0">
                <a:latin typeface="Palatino" pitchFamily="2" charset="77"/>
                <a:ea typeface="Palatino" pitchFamily="2" charset="77"/>
              </a:rPr>
              <a:t>Input structures and the PDB format</a:t>
            </a:r>
          </a:p>
          <a:p>
            <a:pPr lvl="1">
              <a:lnSpc>
                <a:spcPct val="160000"/>
              </a:lnSpc>
            </a:pPr>
            <a:r>
              <a:rPr lang="en-US" sz="1400" dirty="0">
                <a:latin typeface="Palatino" pitchFamily="2" charset="77"/>
                <a:ea typeface="Palatino" pitchFamily="2" charset="77"/>
              </a:rPr>
              <a:t>Quality checks for structures</a:t>
            </a:r>
          </a:p>
          <a:p>
            <a:pPr>
              <a:lnSpc>
                <a:spcPct val="160000"/>
              </a:lnSpc>
            </a:pPr>
            <a:r>
              <a:rPr lang="en-US" sz="1400" dirty="0">
                <a:latin typeface="Palatino" pitchFamily="2" charset="77"/>
                <a:ea typeface="Palatino" pitchFamily="2" charset="77"/>
              </a:rPr>
              <a:t>Molecular mechanics force fields</a:t>
            </a:r>
          </a:p>
          <a:p>
            <a:pPr lvl="1">
              <a:lnSpc>
                <a:spcPct val="160000"/>
              </a:lnSpc>
            </a:pPr>
            <a:r>
              <a:rPr lang="en-US" sz="1400" dirty="0">
                <a:latin typeface="Palatino" pitchFamily="2" charset="77"/>
                <a:ea typeface="Palatino" pitchFamily="2" charset="77"/>
              </a:rPr>
              <a:t>Water models</a:t>
            </a:r>
          </a:p>
          <a:p>
            <a:pPr lvl="1">
              <a:lnSpc>
                <a:spcPct val="160000"/>
              </a:lnSpc>
            </a:pPr>
            <a:r>
              <a:rPr lang="en-US" sz="1400" dirty="0">
                <a:latin typeface="Palatino" pitchFamily="2" charset="77"/>
                <a:ea typeface="Palatino" pitchFamily="2" charset="77"/>
              </a:rPr>
              <a:t>Protein force fields</a:t>
            </a:r>
          </a:p>
          <a:p>
            <a:pPr lvl="1">
              <a:lnSpc>
                <a:spcPct val="160000"/>
              </a:lnSpc>
            </a:pPr>
            <a:r>
              <a:rPr lang="en-US" sz="1400" dirty="0">
                <a:latin typeface="Palatino" pitchFamily="2" charset="77"/>
                <a:ea typeface="Palatino" pitchFamily="2" charset="77"/>
              </a:rPr>
              <a:t>Small organic molecules force fields</a:t>
            </a:r>
          </a:p>
          <a:p>
            <a:pPr>
              <a:lnSpc>
                <a:spcPct val="160000"/>
              </a:lnSpc>
            </a:pPr>
            <a:r>
              <a:rPr lang="en-US" sz="1400" dirty="0">
                <a:latin typeface="Palatino" pitchFamily="2" charset="77"/>
                <a:ea typeface="Palatino" pitchFamily="2" charset="77"/>
              </a:rPr>
              <a:t>Overview of molecular dynamics engines</a:t>
            </a:r>
          </a:p>
        </p:txBody>
      </p:sp>
      <p:pic>
        <p:nvPicPr>
          <p:cNvPr id="7" name="Picture 6">
            <a:extLst>
              <a:ext uri="{FF2B5EF4-FFF2-40B4-BE49-F238E27FC236}">
                <a16:creationId xmlns:a16="http://schemas.microsoft.com/office/drawing/2014/main" id="{17748306-6384-CB0D-C58A-F0C0C5E9B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8461" y="1439966"/>
            <a:ext cx="3551292" cy="2487469"/>
          </a:xfrm>
          <a:prstGeom prst="rect">
            <a:avLst/>
          </a:prstGeom>
        </p:spPr>
      </p:pic>
      <p:pic>
        <p:nvPicPr>
          <p:cNvPr id="8" name="Picture 7">
            <a:extLst>
              <a:ext uri="{FF2B5EF4-FFF2-40B4-BE49-F238E27FC236}">
                <a16:creationId xmlns:a16="http://schemas.microsoft.com/office/drawing/2014/main" id="{D5EDD6C2-4A50-98D0-49A7-84DAC5B984F9}"/>
              </a:ext>
            </a:extLst>
          </p:cNvPr>
          <p:cNvPicPr>
            <a:picLocks noChangeAspect="1"/>
          </p:cNvPicPr>
          <p:nvPr/>
        </p:nvPicPr>
        <p:blipFill rotWithShape="1">
          <a:blip r:embed="rId4">
            <a:extLst>
              <a:ext uri="{28A0092B-C50C-407E-A947-70E740481C1C}">
                <a14:useLocalDpi xmlns:a14="http://schemas.microsoft.com/office/drawing/2010/main" val="0"/>
              </a:ext>
            </a:extLst>
          </a:blip>
          <a:srcRect l="39238" t="13633"/>
          <a:stretch/>
        </p:blipFill>
        <p:spPr>
          <a:xfrm>
            <a:off x="7637819" y="3886939"/>
            <a:ext cx="3715981" cy="2971061"/>
          </a:xfrm>
          <a:prstGeom prst="rect">
            <a:avLst/>
          </a:prstGeom>
        </p:spPr>
      </p:pic>
      <p:sp>
        <p:nvSpPr>
          <p:cNvPr id="4" name="Rectangle 3">
            <a:extLst>
              <a:ext uri="{FF2B5EF4-FFF2-40B4-BE49-F238E27FC236}">
                <a16:creationId xmlns:a16="http://schemas.microsoft.com/office/drawing/2014/main" id="{E36BB67B-4319-811C-1E09-FDB52096DBDE}"/>
              </a:ext>
            </a:extLst>
          </p:cNvPr>
          <p:cNvSpPr/>
          <p:nvPr/>
        </p:nvSpPr>
        <p:spPr>
          <a:xfrm>
            <a:off x="8062684" y="4259923"/>
            <a:ext cx="398207" cy="2802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39159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a:xfrm>
            <a:off x="838200" y="128547"/>
            <a:ext cx="10515600" cy="1325563"/>
          </a:xfrm>
        </p:spPr>
        <p:txBody>
          <a:bodyPr>
            <a:normAutofit/>
          </a:bodyPr>
          <a:lstStyle/>
          <a:p>
            <a:pPr algn="ctr"/>
            <a:r>
              <a:rPr lang="en-US" sz="2800" b="1" dirty="0" err="1">
                <a:latin typeface="Palatino" pitchFamily="2" charset="77"/>
                <a:ea typeface="Palatino" pitchFamily="2" charset="77"/>
                <a:cs typeface="Calibri Light"/>
              </a:rPr>
              <a:t>AlphaFold</a:t>
            </a:r>
            <a:r>
              <a:rPr lang="en-US" sz="2800" b="1" dirty="0">
                <a:latin typeface="Palatino" pitchFamily="2" charset="77"/>
                <a:ea typeface="Palatino" pitchFamily="2" charset="77"/>
                <a:cs typeface="Calibri Light"/>
              </a:rPr>
              <a:t> and the protein structure prediction problem</a:t>
            </a:r>
            <a:endParaRPr lang="en-US" sz="2800" b="1" dirty="0">
              <a:latin typeface="Palatino" pitchFamily="2" charset="77"/>
              <a:ea typeface="Palatino" pitchFamily="2" charset="77"/>
              <a:cs typeface="Tahoma" panose="020B0604030504040204" pitchFamily="34" charset="0"/>
            </a:endParaRPr>
          </a:p>
        </p:txBody>
      </p:sp>
      <p:grpSp>
        <p:nvGrpSpPr>
          <p:cNvPr id="22" name="Group 21">
            <a:extLst>
              <a:ext uri="{FF2B5EF4-FFF2-40B4-BE49-F238E27FC236}">
                <a16:creationId xmlns:a16="http://schemas.microsoft.com/office/drawing/2014/main" id="{358D984C-E7A4-4A6D-D0AD-FEDB5882B357}"/>
              </a:ext>
            </a:extLst>
          </p:cNvPr>
          <p:cNvGrpSpPr/>
          <p:nvPr/>
        </p:nvGrpSpPr>
        <p:grpSpPr>
          <a:xfrm>
            <a:off x="16341" y="3761227"/>
            <a:ext cx="8953288" cy="3088886"/>
            <a:chOff x="497031" y="4165294"/>
            <a:chExt cx="8123103" cy="2840447"/>
          </a:xfrm>
        </p:grpSpPr>
        <p:pic>
          <p:nvPicPr>
            <p:cNvPr id="24" name="Picture 2" descr="Diagram&#10;&#10;Description automatically generated">
              <a:extLst>
                <a:ext uri="{FF2B5EF4-FFF2-40B4-BE49-F238E27FC236}">
                  <a16:creationId xmlns:a16="http://schemas.microsoft.com/office/drawing/2014/main" id="{1607C7ED-9761-3BFF-63CE-4F0F3BB0E8D8}"/>
                </a:ext>
              </a:extLst>
            </p:cNvPr>
            <p:cNvPicPr>
              <a:picLocks noChangeAspect="1"/>
            </p:cNvPicPr>
            <p:nvPr/>
          </p:nvPicPr>
          <p:blipFill>
            <a:blip r:embed="rId3"/>
            <a:stretch>
              <a:fillRect/>
            </a:stretch>
          </p:blipFill>
          <p:spPr>
            <a:xfrm>
              <a:off x="497031" y="4314428"/>
              <a:ext cx="8123103" cy="2691313"/>
            </a:xfrm>
            <a:prstGeom prst="rect">
              <a:avLst/>
            </a:prstGeom>
          </p:spPr>
        </p:pic>
        <p:sp>
          <p:nvSpPr>
            <p:cNvPr id="28" name="Rectangle 27">
              <a:extLst>
                <a:ext uri="{FF2B5EF4-FFF2-40B4-BE49-F238E27FC236}">
                  <a16:creationId xmlns:a16="http://schemas.microsoft.com/office/drawing/2014/main" id="{0D7D893C-8994-C7EB-B8B4-5ECA04EC2DD0}"/>
                </a:ext>
              </a:extLst>
            </p:cNvPr>
            <p:cNvSpPr/>
            <p:nvPr/>
          </p:nvSpPr>
          <p:spPr>
            <a:xfrm>
              <a:off x="497594" y="4165294"/>
              <a:ext cx="679374" cy="5233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FFC01DEC-97A8-54C7-F9EA-1F9645810362}"/>
              </a:ext>
            </a:extLst>
          </p:cNvPr>
          <p:cNvSpPr txBox="1"/>
          <p:nvPr/>
        </p:nvSpPr>
        <p:spPr>
          <a:xfrm>
            <a:off x="8478910" y="4371863"/>
            <a:ext cx="371309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Palatino" pitchFamily="2" charset="77"/>
                <a:ea typeface="Palatino" pitchFamily="2" charset="77"/>
              </a:rPr>
              <a:t>The architecture of the AlphaFold2 model. </a:t>
            </a:r>
            <a:r>
              <a:rPr lang="en-US" sz="1200" baseline="30000" dirty="0">
                <a:latin typeface="Palatino" pitchFamily="2" charset="77"/>
                <a:ea typeface="Palatino" pitchFamily="2" charset="77"/>
              </a:rPr>
              <a:t>[2]</a:t>
            </a:r>
            <a:endParaRPr lang="en-US" sz="1200" baseline="30000" dirty="0">
              <a:latin typeface="Palatino" pitchFamily="2" charset="77"/>
              <a:ea typeface="Palatino" pitchFamily="2" charset="77"/>
              <a:cs typeface="Calibri"/>
            </a:endParaRPr>
          </a:p>
          <a:p>
            <a:pPr algn="just"/>
            <a:r>
              <a:rPr lang="en-US" sz="1200" dirty="0">
                <a:latin typeface="Palatino" pitchFamily="2" charset="77"/>
                <a:ea typeface="Palatino" pitchFamily="2" charset="77"/>
                <a:cs typeface="Calibri"/>
              </a:rPr>
              <a:t>A queried sequence runs through the whole model 3 times before a final prediction is made, each time utilizing the previous runs results to improve its prediction.</a:t>
            </a:r>
          </a:p>
          <a:p>
            <a:pPr algn="just"/>
            <a:r>
              <a:rPr lang="en-US" sz="1200" dirty="0">
                <a:latin typeface="Palatino" pitchFamily="2" charset="77"/>
                <a:ea typeface="Palatino" pitchFamily="2" charset="77"/>
                <a:cs typeface="Calibri"/>
              </a:rPr>
              <a:t>This allows the model to dynamically infer which sequences' structures are relevant to which part of the queried sequence.</a:t>
            </a:r>
            <a:endParaRPr lang="en-US" dirty="0">
              <a:latin typeface="Palatino" pitchFamily="2" charset="77"/>
              <a:ea typeface="Palatino" pitchFamily="2" charset="77"/>
            </a:endParaRPr>
          </a:p>
        </p:txBody>
      </p:sp>
      <p:sp>
        <p:nvSpPr>
          <p:cNvPr id="31" name="TextBox 30">
            <a:extLst>
              <a:ext uri="{FF2B5EF4-FFF2-40B4-BE49-F238E27FC236}">
                <a16:creationId xmlns:a16="http://schemas.microsoft.com/office/drawing/2014/main" id="{A397231B-4548-D3CA-8760-F85DD22B72A5}"/>
              </a:ext>
            </a:extLst>
          </p:cNvPr>
          <p:cNvSpPr txBox="1"/>
          <p:nvPr/>
        </p:nvSpPr>
        <p:spPr>
          <a:xfrm>
            <a:off x="7990192" y="3318639"/>
            <a:ext cx="3827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Palatino" pitchFamily="2" charset="77"/>
                <a:ea typeface="Palatino" pitchFamily="2" charset="77"/>
              </a:rPr>
              <a:t>An example of an MSA.</a:t>
            </a:r>
            <a:r>
              <a:rPr lang="en-US" sz="1200" baseline="30000" dirty="0">
                <a:latin typeface="Palatino" pitchFamily="2" charset="77"/>
                <a:ea typeface="Palatino" pitchFamily="2" charset="77"/>
              </a:rPr>
              <a:t>[3] </a:t>
            </a:r>
            <a:r>
              <a:rPr lang="en-US" sz="1200" dirty="0">
                <a:latin typeface="Palatino" pitchFamily="2" charset="77"/>
                <a:ea typeface="Palatino" pitchFamily="2" charset="77"/>
              </a:rPr>
              <a:t>Each row corresponds to a different sequence and each letter to an amino acid. An algorithm is used to find which residues are most likely to be evolutionarily related</a:t>
            </a:r>
            <a:endParaRPr lang="en-US" sz="1200" dirty="0">
              <a:latin typeface="Palatino" pitchFamily="2" charset="77"/>
              <a:ea typeface="Palatino" pitchFamily="2" charset="77"/>
              <a:cs typeface="Calibri"/>
            </a:endParaRPr>
          </a:p>
        </p:txBody>
      </p:sp>
      <p:sp>
        <p:nvSpPr>
          <p:cNvPr id="32" name="TextBox 31">
            <a:extLst>
              <a:ext uri="{FF2B5EF4-FFF2-40B4-BE49-F238E27FC236}">
                <a16:creationId xmlns:a16="http://schemas.microsoft.com/office/drawing/2014/main" id="{86F36CDE-5062-03AD-83A3-1EA8275BEFCA}"/>
              </a:ext>
            </a:extLst>
          </p:cNvPr>
          <p:cNvSpPr txBox="1"/>
          <p:nvPr/>
        </p:nvSpPr>
        <p:spPr>
          <a:xfrm>
            <a:off x="16340" y="1170642"/>
            <a:ext cx="7694221" cy="30931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1500" dirty="0">
                <a:latin typeface="Palatino" pitchFamily="2" charset="77"/>
                <a:ea typeface="Palatino" pitchFamily="2" charset="77"/>
              </a:rPr>
              <a:t>AlphaFold2 uses techniques from nearly every field in machine learning to translate from amino acid sequence to protein structure.</a:t>
            </a:r>
          </a:p>
          <a:p>
            <a:pPr marL="285750" indent="-285750">
              <a:buFont typeface="Arial,Sans-Serif"/>
              <a:buChar char="•"/>
            </a:pPr>
            <a:r>
              <a:rPr lang="en-US" sz="1500" dirty="0">
                <a:latin typeface="Palatino" pitchFamily="2" charset="77"/>
                <a:ea typeface="Palatino" pitchFamily="2" charset="77"/>
              </a:rPr>
              <a:t>The</a:t>
            </a:r>
            <a:r>
              <a:rPr lang="en-US" sz="1500" dirty="0">
                <a:latin typeface="Palatino" pitchFamily="2" charset="77"/>
                <a:ea typeface="Palatino" pitchFamily="2" charset="77"/>
                <a:cs typeface="+mn-lt"/>
              </a:rPr>
              <a:t> basic operation of the model can be split into three steps:</a:t>
            </a:r>
          </a:p>
          <a:p>
            <a:pPr marL="800100" lvl="1" indent="-342900">
              <a:buAutoNum type="arabicPeriod"/>
            </a:pPr>
            <a:r>
              <a:rPr lang="en-US" sz="1500" dirty="0">
                <a:latin typeface="Palatino" pitchFamily="2" charset="77"/>
                <a:ea typeface="Palatino" pitchFamily="2" charset="77"/>
                <a:cs typeface="+mn-lt"/>
              </a:rPr>
              <a:t>A Multiple Sequence Alignment (MSA) is performed on a database of known protein sequences</a:t>
            </a:r>
          </a:p>
          <a:p>
            <a:pPr marL="800100" lvl="1" indent="-342900">
              <a:buAutoNum type="arabicPeriod"/>
            </a:pPr>
            <a:r>
              <a:rPr lang="en-US" sz="1500" dirty="0">
                <a:latin typeface="Palatino" pitchFamily="2" charset="77"/>
                <a:ea typeface="Palatino" pitchFamily="2" charset="77"/>
                <a:cs typeface="Calibri"/>
              </a:rPr>
              <a:t>A structure database search selects a template structure from the MSA found sequences to refine into a prediction for the inputted sequence.</a:t>
            </a:r>
          </a:p>
          <a:p>
            <a:pPr marL="800100" lvl="1" indent="-342900">
              <a:buAutoNum type="arabicPeriod"/>
            </a:pPr>
            <a:r>
              <a:rPr lang="en-US" sz="1500" dirty="0">
                <a:latin typeface="Palatino" pitchFamily="2" charset="77"/>
                <a:ea typeface="Palatino" pitchFamily="2" charset="77"/>
                <a:cs typeface="Calibri"/>
              </a:rPr>
              <a:t>This is fed through a neural network with many layers, which combines both features to make a prediction.</a:t>
            </a:r>
          </a:p>
          <a:p>
            <a:pPr lvl="1"/>
            <a:endParaRPr lang="en-US" sz="1500" dirty="0">
              <a:latin typeface="Palatino" pitchFamily="2" charset="77"/>
              <a:ea typeface="Palatino" pitchFamily="2" charset="77"/>
              <a:cs typeface="Calibri"/>
            </a:endParaRPr>
          </a:p>
          <a:p>
            <a:pPr lvl="1"/>
            <a:r>
              <a:rPr lang="en-US" sz="1500" dirty="0">
                <a:latin typeface="Palatino" pitchFamily="2" charset="77"/>
                <a:ea typeface="Palatino" pitchFamily="2" charset="77"/>
                <a:cs typeface="Calibri"/>
              </a:rPr>
              <a:t>DeepMind's innovative use of </a:t>
            </a:r>
            <a:r>
              <a:rPr lang="en-US" sz="1500" b="1" dirty="0">
                <a:latin typeface="Palatino" pitchFamily="2" charset="77"/>
                <a:ea typeface="Palatino" pitchFamily="2" charset="77"/>
                <a:cs typeface="Calibri"/>
              </a:rPr>
              <a:t>attention </a:t>
            </a:r>
            <a:r>
              <a:rPr lang="en-US" sz="1500" dirty="0">
                <a:latin typeface="Palatino" pitchFamily="2" charset="77"/>
                <a:ea typeface="Palatino" pitchFamily="2" charset="77"/>
                <a:cs typeface="Calibri"/>
              </a:rPr>
              <a:t>here is one of the crowning jewels of the paper...</a:t>
            </a:r>
          </a:p>
          <a:p>
            <a:pPr marL="742950" lvl="1" indent="-285750">
              <a:buFont typeface="Arial,Sans-Serif"/>
              <a:buChar char="•"/>
            </a:pPr>
            <a:endParaRPr lang="en-US" sz="1500" dirty="0">
              <a:latin typeface="Palatino" pitchFamily="2" charset="77"/>
              <a:ea typeface="Palatino" pitchFamily="2" charset="77"/>
              <a:cs typeface="Calibri"/>
            </a:endParaRPr>
          </a:p>
        </p:txBody>
      </p:sp>
      <p:pic>
        <p:nvPicPr>
          <p:cNvPr id="33" name="Picture 17">
            <a:extLst>
              <a:ext uri="{FF2B5EF4-FFF2-40B4-BE49-F238E27FC236}">
                <a16:creationId xmlns:a16="http://schemas.microsoft.com/office/drawing/2014/main" id="{7847974B-E829-D03D-C846-9CF9CC846A3A}"/>
              </a:ext>
            </a:extLst>
          </p:cNvPr>
          <p:cNvPicPr>
            <a:picLocks noChangeAspect="1"/>
          </p:cNvPicPr>
          <p:nvPr/>
        </p:nvPicPr>
        <p:blipFill>
          <a:blip r:embed="rId4"/>
          <a:stretch>
            <a:fillRect/>
          </a:stretch>
        </p:blipFill>
        <p:spPr>
          <a:xfrm>
            <a:off x="7990193" y="1180459"/>
            <a:ext cx="3643238" cy="2057091"/>
          </a:xfrm>
          <a:prstGeom prst="rect">
            <a:avLst/>
          </a:prstGeom>
        </p:spPr>
      </p:pic>
      <p:sp>
        <p:nvSpPr>
          <p:cNvPr id="34" name="TextBox 33">
            <a:extLst>
              <a:ext uri="{FF2B5EF4-FFF2-40B4-BE49-F238E27FC236}">
                <a16:creationId xmlns:a16="http://schemas.microsoft.com/office/drawing/2014/main" id="{38456D7F-E8C1-6B41-F570-5C6701DA4F71}"/>
              </a:ext>
            </a:extLst>
          </p:cNvPr>
          <p:cNvSpPr txBox="1"/>
          <p:nvPr/>
        </p:nvSpPr>
        <p:spPr>
          <a:xfrm>
            <a:off x="8387379" y="6198481"/>
            <a:ext cx="4012799" cy="584775"/>
          </a:xfrm>
          <a:prstGeom prst="rect">
            <a:avLst/>
          </a:prstGeom>
          <a:noFill/>
        </p:spPr>
        <p:txBody>
          <a:bodyPr wrap="square">
            <a:spAutoFit/>
          </a:bodyPr>
          <a:lstStyle/>
          <a:p>
            <a:r>
              <a:rPr lang="en-US" sz="800" dirty="0">
                <a:latin typeface="Palatino" pitchFamily="2" charset="77"/>
                <a:ea typeface="Palatino" pitchFamily="2" charset="77"/>
              </a:rPr>
              <a:t>[2] : </a:t>
            </a:r>
            <a:r>
              <a:rPr lang="en-US" sz="800" dirty="0">
                <a:latin typeface="Palatino" pitchFamily="2" charset="77"/>
                <a:ea typeface="Palatino" pitchFamily="2" charset="77"/>
                <a:cs typeface="+mn-lt"/>
              </a:rPr>
              <a:t>Jumper, J., Evans, R., </a:t>
            </a:r>
            <a:r>
              <a:rPr lang="en-US" sz="800" dirty="0" err="1">
                <a:latin typeface="Palatino" pitchFamily="2" charset="77"/>
                <a:ea typeface="Palatino" pitchFamily="2" charset="77"/>
                <a:cs typeface="+mn-lt"/>
              </a:rPr>
              <a:t>Pritzel</a:t>
            </a:r>
            <a:r>
              <a:rPr lang="en-US" sz="800" dirty="0">
                <a:latin typeface="Palatino" pitchFamily="2" charset="77"/>
                <a:ea typeface="Palatino" pitchFamily="2" charset="77"/>
                <a:cs typeface="+mn-lt"/>
              </a:rPr>
              <a:t>, A. </a:t>
            </a:r>
            <a:r>
              <a:rPr lang="en-US" sz="800" i="1" dirty="0">
                <a:latin typeface="Palatino" pitchFamily="2" charset="77"/>
                <a:ea typeface="Palatino" pitchFamily="2" charset="77"/>
                <a:cs typeface="+mn-lt"/>
              </a:rPr>
              <a:t>et al.</a:t>
            </a:r>
            <a:r>
              <a:rPr lang="en-US" sz="800" dirty="0">
                <a:latin typeface="Palatino" pitchFamily="2" charset="77"/>
                <a:ea typeface="Palatino" pitchFamily="2" charset="77"/>
                <a:cs typeface="+mn-lt"/>
              </a:rPr>
              <a:t> Highly accurate protein structure prediction with </a:t>
            </a:r>
            <a:r>
              <a:rPr lang="en-US" sz="800" dirty="0" err="1">
                <a:latin typeface="Palatino" pitchFamily="2" charset="77"/>
                <a:ea typeface="Palatino" pitchFamily="2" charset="77"/>
                <a:cs typeface="+mn-lt"/>
              </a:rPr>
              <a:t>AlphaFold</a:t>
            </a:r>
            <a:r>
              <a:rPr lang="en-US" sz="800" dirty="0">
                <a:latin typeface="Palatino" pitchFamily="2" charset="77"/>
                <a:ea typeface="Palatino" pitchFamily="2" charset="77"/>
                <a:cs typeface="+mn-lt"/>
              </a:rPr>
              <a:t>. </a:t>
            </a:r>
            <a:r>
              <a:rPr lang="en-US" sz="800" i="1" dirty="0">
                <a:latin typeface="Palatino" pitchFamily="2" charset="77"/>
                <a:ea typeface="Palatino" pitchFamily="2" charset="77"/>
                <a:cs typeface="+mn-lt"/>
              </a:rPr>
              <a:t>Nature</a:t>
            </a:r>
            <a:r>
              <a:rPr lang="en-US" sz="800" dirty="0">
                <a:latin typeface="Palatino" pitchFamily="2" charset="77"/>
                <a:ea typeface="Palatino" pitchFamily="2" charset="77"/>
                <a:cs typeface="+mn-lt"/>
              </a:rPr>
              <a:t> </a:t>
            </a:r>
            <a:r>
              <a:rPr lang="en-US" sz="800" b="1" dirty="0">
                <a:latin typeface="Palatino" pitchFamily="2" charset="77"/>
                <a:ea typeface="Palatino" pitchFamily="2" charset="77"/>
                <a:cs typeface="+mn-lt"/>
              </a:rPr>
              <a:t>596, </a:t>
            </a:r>
            <a:r>
              <a:rPr lang="en-US" sz="800" dirty="0">
                <a:latin typeface="Palatino" pitchFamily="2" charset="77"/>
                <a:ea typeface="Palatino" pitchFamily="2" charset="77"/>
                <a:cs typeface="+mn-lt"/>
              </a:rPr>
              <a:t>583–589 (2021). </a:t>
            </a:r>
            <a:r>
              <a:rPr lang="en-US" sz="800" dirty="0">
                <a:latin typeface="Palatino" pitchFamily="2" charset="77"/>
                <a:ea typeface="Palatino" pitchFamily="2" charset="77"/>
                <a:cs typeface="+mn-lt"/>
                <a:hlinkClick r:id="rId5"/>
              </a:rPr>
              <a:t>https://doi.org/10.1038/s41586-021-03819-2</a:t>
            </a:r>
            <a:endParaRPr lang="en-US" sz="800" dirty="0">
              <a:latin typeface="Palatino" pitchFamily="2" charset="77"/>
              <a:ea typeface="Palatino" pitchFamily="2" charset="77"/>
              <a:cs typeface="+mn-lt"/>
            </a:endParaRPr>
          </a:p>
          <a:p>
            <a:r>
              <a:rPr lang="en-US" sz="800" dirty="0">
                <a:latin typeface="Palatino" pitchFamily="2" charset="77"/>
                <a:ea typeface="Palatino" pitchFamily="2" charset="77"/>
                <a:cs typeface="Calibri"/>
              </a:rPr>
              <a:t>[3] :  </a:t>
            </a:r>
            <a:r>
              <a:rPr lang="en-US" sz="800" dirty="0">
                <a:latin typeface="Palatino" pitchFamily="2" charset="77"/>
                <a:ea typeface="Palatino" pitchFamily="2" charset="77"/>
                <a:cs typeface="+mn-lt"/>
              </a:rPr>
              <a:t>https://</a:t>
            </a:r>
            <a:r>
              <a:rPr lang="en-US" sz="800" dirty="0" err="1">
                <a:latin typeface="Palatino" pitchFamily="2" charset="77"/>
                <a:ea typeface="Palatino" pitchFamily="2" charset="77"/>
                <a:cs typeface="+mn-lt"/>
              </a:rPr>
              <a:t>en.wikipedia.org</a:t>
            </a:r>
            <a:r>
              <a:rPr lang="en-US" sz="800" dirty="0">
                <a:latin typeface="Palatino" pitchFamily="2" charset="77"/>
                <a:ea typeface="Palatino" pitchFamily="2" charset="77"/>
                <a:cs typeface="+mn-lt"/>
              </a:rPr>
              <a:t>/wiki/</a:t>
            </a:r>
            <a:r>
              <a:rPr lang="en-US" sz="800" dirty="0" err="1">
                <a:latin typeface="Palatino" pitchFamily="2" charset="77"/>
                <a:ea typeface="Palatino" pitchFamily="2" charset="77"/>
                <a:cs typeface="+mn-lt"/>
              </a:rPr>
              <a:t>Multiple_sequence_alignment</a:t>
            </a:r>
            <a:endParaRPr lang="en-US" sz="800" dirty="0">
              <a:latin typeface="Palatino" pitchFamily="2" charset="77"/>
              <a:ea typeface="Palatino" pitchFamily="2" charset="77"/>
              <a:cs typeface="+mn-lt"/>
            </a:endParaRPr>
          </a:p>
        </p:txBody>
      </p:sp>
    </p:spTree>
    <p:extLst>
      <p:ext uri="{BB962C8B-B14F-4D97-AF65-F5344CB8AC3E}">
        <p14:creationId xmlns:p14="http://schemas.microsoft.com/office/powerpoint/2010/main" val="2885365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a:xfrm>
            <a:off x="838200" y="128547"/>
            <a:ext cx="10515600" cy="1325563"/>
          </a:xfrm>
        </p:spPr>
        <p:txBody>
          <a:bodyPr>
            <a:normAutofit/>
          </a:bodyPr>
          <a:lstStyle/>
          <a:p>
            <a:pPr algn="ctr"/>
            <a:r>
              <a:rPr lang="en-US" sz="2800" b="1" dirty="0" err="1">
                <a:latin typeface="Palatino" pitchFamily="2" charset="77"/>
                <a:ea typeface="Palatino" pitchFamily="2" charset="77"/>
                <a:cs typeface="Calibri Light"/>
              </a:rPr>
              <a:t>AlphaFold</a:t>
            </a:r>
            <a:r>
              <a:rPr lang="en-US" sz="2800" b="1" dirty="0">
                <a:latin typeface="Palatino" pitchFamily="2" charset="77"/>
                <a:ea typeface="Palatino" pitchFamily="2" charset="77"/>
                <a:cs typeface="Calibri Light"/>
              </a:rPr>
              <a:t> and the protein structure prediction problem</a:t>
            </a:r>
            <a:endParaRPr lang="en-US" sz="2800" b="1" dirty="0">
              <a:latin typeface="Palatino" pitchFamily="2" charset="77"/>
              <a:ea typeface="Palatino" pitchFamily="2" charset="77"/>
              <a:cs typeface="Tahoma" panose="020B0604030504040204" pitchFamily="34" charset="0"/>
            </a:endParaRPr>
          </a:p>
        </p:txBody>
      </p:sp>
      <p:sp>
        <p:nvSpPr>
          <p:cNvPr id="12" name="TextBox 11">
            <a:extLst>
              <a:ext uri="{FF2B5EF4-FFF2-40B4-BE49-F238E27FC236}">
                <a16:creationId xmlns:a16="http://schemas.microsoft.com/office/drawing/2014/main" id="{2A7D9266-F14B-8B96-AC23-99D8DBE197FA}"/>
              </a:ext>
            </a:extLst>
          </p:cNvPr>
          <p:cNvSpPr txBox="1"/>
          <p:nvPr/>
        </p:nvSpPr>
        <p:spPr>
          <a:xfrm>
            <a:off x="304799" y="1159004"/>
            <a:ext cx="11049001" cy="3525965"/>
          </a:xfrm>
          <a:prstGeom prst="rect">
            <a:avLst/>
          </a:prstGeom>
          <a:noFill/>
        </p:spPr>
        <p:txBody>
          <a:bodyPr wrap="square">
            <a:spAutoFit/>
          </a:bodyPr>
          <a:lstStyle/>
          <a:p>
            <a:pPr marL="285750" indent="-285750" algn="just">
              <a:lnSpc>
                <a:spcPct val="150000"/>
              </a:lnSpc>
              <a:buFont typeface="Arial"/>
              <a:buChar char="•"/>
            </a:pPr>
            <a:r>
              <a:rPr lang="en-US" sz="1500" dirty="0">
                <a:latin typeface="Palatino" pitchFamily="2" charset="77"/>
                <a:ea typeface="Palatino" pitchFamily="2" charset="77"/>
              </a:rPr>
              <a:t>Attention allows a neural network to weight the features of the input depending on their context, by recombining the output of a layer with the input scaled by a learnt parameter.</a:t>
            </a:r>
            <a:endParaRPr lang="en-US" sz="1500" dirty="0">
              <a:latin typeface="Palatino" pitchFamily="2" charset="77"/>
              <a:ea typeface="Palatino" pitchFamily="2" charset="77"/>
              <a:cs typeface="Calibri"/>
            </a:endParaRPr>
          </a:p>
          <a:p>
            <a:pPr marL="285750" indent="-285750" algn="just">
              <a:lnSpc>
                <a:spcPct val="150000"/>
              </a:lnSpc>
              <a:buFont typeface="Arial"/>
              <a:buChar char="•"/>
            </a:pPr>
            <a:r>
              <a:rPr lang="en-US" sz="1500" dirty="0" err="1">
                <a:latin typeface="Palatino" pitchFamily="2" charset="77"/>
                <a:ea typeface="Palatino" pitchFamily="2" charset="77"/>
                <a:cs typeface="Calibri"/>
              </a:rPr>
              <a:t>AlphaFold</a:t>
            </a:r>
            <a:r>
              <a:rPr lang="en-US" sz="1500" dirty="0">
                <a:latin typeface="Palatino" pitchFamily="2" charset="77"/>
                <a:ea typeface="Palatino" pitchFamily="2" charset="77"/>
                <a:cs typeface="Calibri"/>
              </a:rPr>
              <a:t> 2 uses attention to allow the sequence alignment to impact the structural prediction. </a:t>
            </a:r>
          </a:p>
          <a:p>
            <a:pPr marL="285750" indent="-285750" algn="just">
              <a:lnSpc>
                <a:spcPct val="150000"/>
              </a:lnSpc>
              <a:buFont typeface="Arial"/>
              <a:buChar char="•"/>
            </a:pPr>
            <a:r>
              <a:rPr lang="en-US" sz="1500" dirty="0">
                <a:latin typeface="Palatino" pitchFamily="2" charset="77"/>
                <a:ea typeface="Palatino" pitchFamily="2" charset="77"/>
                <a:cs typeface="Calibri"/>
              </a:rPr>
              <a:t>As the network discovers what a good prediction for this sequence might be, it goes back to the MSA and searches with a new perspective. Comparing regions that display a structural similarity but are not close in sequence that it may have missed out before, and rejecting areas which may have a similar sequence yet totally differ in structure due to structure of the rest of the sequence</a:t>
            </a:r>
          </a:p>
          <a:p>
            <a:pPr marL="285750" indent="-285750" algn="just">
              <a:lnSpc>
                <a:spcPct val="150000"/>
              </a:lnSpc>
              <a:buFont typeface="Arial"/>
              <a:buChar char="•"/>
            </a:pPr>
            <a:endParaRPr lang="en-US" sz="1500" dirty="0">
              <a:latin typeface="Palatino" pitchFamily="2" charset="77"/>
              <a:ea typeface="Palatino" pitchFamily="2" charset="77"/>
              <a:cs typeface="Calibri"/>
            </a:endParaRPr>
          </a:p>
          <a:p>
            <a:pPr marL="285750" indent="-285750" algn="just">
              <a:lnSpc>
                <a:spcPct val="150000"/>
              </a:lnSpc>
              <a:buFont typeface="Arial"/>
              <a:buChar char="•"/>
            </a:pPr>
            <a:endParaRPr lang="en-US" sz="1500" dirty="0">
              <a:latin typeface="Palatino" pitchFamily="2" charset="77"/>
              <a:ea typeface="Palatino" pitchFamily="2" charset="77"/>
              <a:cs typeface="Calibri"/>
            </a:endParaRPr>
          </a:p>
          <a:p>
            <a:pPr marL="285750" indent="-285750" algn="just">
              <a:lnSpc>
                <a:spcPct val="150000"/>
              </a:lnSpc>
              <a:buFont typeface="Arial"/>
              <a:buChar char="•"/>
            </a:pPr>
            <a:endParaRPr lang="en-US" sz="1500" dirty="0">
              <a:latin typeface="Palatino" pitchFamily="2" charset="77"/>
              <a:ea typeface="Palatino" pitchFamily="2" charset="77"/>
              <a:cs typeface="Calibri"/>
            </a:endParaRPr>
          </a:p>
        </p:txBody>
      </p:sp>
      <p:pic>
        <p:nvPicPr>
          <p:cNvPr id="15" name="Picture 10" descr="Diagram&#10;&#10;Description automatically generated">
            <a:extLst>
              <a:ext uri="{FF2B5EF4-FFF2-40B4-BE49-F238E27FC236}">
                <a16:creationId xmlns:a16="http://schemas.microsoft.com/office/drawing/2014/main" id="{9708D787-19E1-EE76-3D4C-B183C809C5F2}"/>
              </a:ext>
            </a:extLst>
          </p:cNvPr>
          <p:cNvPicPr>
            <a:picLocks noChangeAspect="1"/>
          </p:cNvPicPr>
          <p:nvPr/>
        </p:nvPicPr>
        <p:blipFill>
          <a:blip r:embed="rId3"/>
          <a:stretch>
            <a:fillRect/>
          </a:stretch>
        </p:blipFill>
        <p:spPr>
          <a:xfrm>
            <a:off x="2472564" y="3304306"/>
            <a:ext cx="7246872" cy="2065736"/>
          </a:xfrm>
          <a:prstGeom prst="rect">
            <a:avLst/>
          </a:prstGeom>
        </p:spPr>
      </p:pic>
      <p:sp>
        <p:nvSpPr>
          <p:cNvPr id="23" name="TextBox 22">
            <a:extLst>
              <a:ext uri="{FF2B5EF4-FFF2-40B4-BE49-F238E27FC236}">
                <a16:creationId xmlns:a16="http://schemas.microsoft.com/office/drawing/2014/main" id="{3AA9BF8A-26A1-4149-76A4-351F84667475}"/>
              </a:ext>
            </a:extLst>
          </p:cNvPr>
          <p:cNvSpPr txBox="1"/>
          <p:nvPr/>
        </p:nvSpPr>
        <p:spPr>
          <a:xfrm>
            <a:off x="6398067" y="6337716"/>
            <a:ext cx="57939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cs typeface="Calibri"/>
              </a:rPr>
              <a:t>[4] : "</a:t>
            </a:r>
            <a:r>
              <a:rPr lang="en-US" sz="800" dirty="0"/>
              <a:t>Attention Is All You Need", </a:t>
            </a:r>
            <a:r>
              <a:rPr lang="en-US" sz="800" dirty="0">
                <a:ea typeface="+mn-lt"/>
                <a:cs typeface="+mn-lt"/>
              </a:rPr>
              <a:t>Ashish Vaswani</a:t>
            </a:r>
            <a:r>
              <a:rPr lang="en-US" sz="800" dirty="0"/>
              <a:t> et al., </a:t>
            </a:r>
            <a:r>
              <a:rPr lang="en-US" sz="800" dirty="0">
                <a:ea typeface="+mn-lt"/>
                <a:cs typeface="+mn-lt"/>
              </a:rPr>
              <a:t>https://arxiv.org/abs/1706.03762</a:t>
            </a:r>
            <a:endParaRPr lang="en-US" sz="800" dirty="0">
              <a:cs typeface="Calibri"/>
            </a:endParaRPr>
          </a:p>
          <a:p>
            <a:r>
              <a:rPr lang="en-US" sz="800" dirty="0"/>
              <a:t>[5] : </a:t>
            </a:r>
            <a:r>
              <a:rPr lang="en-US" sz="800" dirty="0">
                <a:ea typeface="+mn-lt"/>
                <a:cs typeface="+mn-lt"/>
              </a:rPr>
              <a:t> "Highly accurate protein structure prediction with </a:t>
            </a:r>
            <a:r>
              <a:rPr lang="en-US" sz="800" dirty="0" err="1">
                <a:ea typeface="+mn-lt"/>
                <a:cs typeface="+mn-lt"/>
              </a:rPr>
              <a:t>AlphaFold</a:t>
            </a:r>
            <a:r>
              <a:rPr lang="en-US" sz="800" dirty="0">
                <a:ea typeface="+mn-lt"/>
                <a:cs typeface="+mn-lt"/>
              </a:rPr>
              <a:t>.", Jumper, J., Evans, R., Pritzel, A. </a:t>
            </a:r>
            <a:r>
              <a:rPr lang="en-US" sz="800" i="1" dirty="0">
                <a:ea typeface="+mn-lt"/>
                <a:cs typeface="+mn-lt"/>
              </a:rPr>
              <a:t>et al., Nature</a:t>
            </a:r>
            <a:r>
              <a:rPr lang="en-US" sz="800" dirty="0">
                <a:ea typeface="+mn-lt"/>
                <a:cs typeface="+mn-lt"/>
              </a:rPr>
              <a:t> </a:t>
            </a:r>
            <a:r>
              <a:rPr lang="en-US" sz="800" b="1" dirty="0">
                <a:ea typeface="+mn-lt"/>
                <a:cs typeface="+mn-lt"/>
              </a:rPr>
              <a:t>596, </a:t>
            </a:r>
            <a:r>
              <a:rPr lang="en-US" sz="800" dirty="0">
                <a:ea typeface="+mn-lt"/>
                <a:cs typeface="+mn-lt"/>
              </a:rPr>
              <a:t>583–589 (2021).</a:t>
            </a:r>
          </a:p>
          <a:p>
            <a:r>
              <a:rPr lang="en-US" sz="800" dirty="0">
                <a:ea typeface="+mn-lt"/>
                <a:cs typeface="+mn-lt"/>
              </a:rPr>
              <a:t> https://doi.org/10.1038/s41586-021-03819-2</a:t>
            </a:r>
            <a:endParaRPr lang="en-US" sz="800" dirty="0">
              <a:cs typeface="Calibri"/>
            </a:endParaRPr>
          </a:p>
        </p:txBody>
      </p:sp>
      <p:sp>
        <p:nvSpPr>
          <p:cNvPr id="25" name="TextBox 24">
            <a:extLst>
              <a:ext uri="{FF2B5EF4-FFF2-40B4-BE49-F238E27FC236}">
                <a16:creationId xmlns:a16="http://schemas.microsoft.com/office/drawing/2014/main" id="{FE4ABFFE-2EAA-64BF-560F-9CD082E2A391}"/>
              </a:ext>
            </a:extLst>
          </p:cNvPr>
          <p:cNvSpPr txBox="1"/>
          <p:nvPr/>
        </p:nvSpPr>
        <p:spPr>
          <a:xfrm>
            <a:off x="568037" y="5403756"/>
            <a:ext cx="10785764" cy="9002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latin typeface="Palatino" pitchFamily="2" charset="77"/>
                <a:ea typeface="Palatino" pitchFamily="2" charset="77"/>
              </a:rPr>
              <a:t>The inner workings of the </a:t>
            </a:r>
            <a:r>
              <a:rPr lang="en-US" sz="1200" b="1" dirty="0" err="1">
                <a:latin typeface="Palatino" pitchFamily="2" charset="77"/>
                <a:ea typeface="Palatino" pitchFamily="2" charset="77"/>
              </a:rPr>
              <a:t>Evoformer</a:t>
            </a:r>
            <a:r>
              <a:rPr lang="en-US" sz="1200" b="1" dirty="0">
                <a:latin typeface="Palatino" pitchFamily="2" charset="77"/>
                <a:ea typeface="Palatino" pitchFamily="2" charset="77"/>
              </a:rPr>
              <a:t> </a:t>
            </a:r>
            <a:r>
              <a:rPr lang="en-US" sz="1200" dirty="0">
                <a:latin typeface="Palatino" pitchFamily="2" charset="77"/>
                <a:ea typeface="Palatino" pitchFamily="2" charset="77"/>
              </a:rPr>
              <a:t>module from before. </a:t>
            </a:r>
            <a:r>
              <a:rPr lang="en-US" sz="1200" dirty="0">
                <a:latin typeface="Palatino" pitchFamily="2" charset="77"/>
                <a:ea typeface="Palatino" pitchFamily="2" charset="77"/>
                <a:cs typeface="+mn-lt"/>
              </a:rPr>
              <a:t>The arrows show the flow of information through the network. </a:t>
            </a:r>
            <a:r>
              <a:rPr lang="en-US" sz="1200" dirty="0">
                <a:latin typeface="Palatino" pitchFamily="2" charset="77"/>
                <a:ea typeface="Palatino" pitchFamily="2" charset="77"/>
              </a:rPr>
              <a:t>Notice how the structural information (pair representation) is fed into the MSA pathway, and the MSA pathway information is fed into the structural pathway, leading to them learning a joint prediction together. </a:t>
            </a:r>
            <a:endParaRPr lang="en-US" sz="1200" dirty="0">
              <a:latin typeface="Palatino" pitchFamily="2" charset="77"/>
              <a:ea typeface="Palatino" pitchFamily="2" charset="77"/>
              <a:cs typeface="Calibri"/>
            </a:endParaRPr>
          </a:p>
        </p:txBody>
      </p:sp>
    </p:spTree>
    <p:extLst>
      <p:ext uri="{BB962C8B-B14F-4D97-AF65-F5344CB8AC3E}">
        <p14:creationId xmlns:p14="http://schemas.microsoft.com/office/powerpoint/2010/main" val="862109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a:xfrm>
            <a:off x="838200" y="128547"/>
            <a:ext cx="10515600" cy="1325563"/>
          </a:xfrm>
        </p:spPr>
        <p:txBody>
          <a:bodyPr>
            <a:normAutofit/>
          </a:bodyPr>
          <a:lstStyle/>
          <a:p>
            <a:pPr algn="ctr"/>
            <a:r>
              <a:rPr lang="en-US" sz="2800" b="1" dirty="0" err="1">
                <a:latin typeface="Palatino" pitchFamily="2" charset="77"/>
                <a:ea typeface="Palatino" pitchFamily="2" charset="77"/>
                <a:cs typeface="Calibri Light"/>
              </a:rPr>
              <a:t>AlphaFold</a:t>
            </a:r>
            <a:r>
              <a:rPr lang="en-US" sz="2800" b="1" dirty="0">
                <a:latin typeface="Palatino" pitchFamily="2" charset="77"/>
                <a:ea typeface="Palatino" pitchFamily="2" charset="77"/>
                <a:cs typeface="Calibri Light"/>
              </a:rPr>
              <a:t> and the protein structure prediction problem</a:t>
            </a:r>
            <a:endParaRPr lang="en-US" sz="2800" b="1" dirty="0">
              <a:latin typeface="Palatino" pitchFamily="2" charset="77"/>
              <a:ea typeface="Palatino" pitchFamily="2" charset="77"/>
              <a:cs typeface="Tahoma" panose="020B0604030504040204" pitchFamily="34" charset="0"/>
            </a:endParaRPr>
          </a:p>
        </p:txBody>
      </p:sp>
      <p:pic>
        <p:nvPicPr>
          <p:cNvPr id="13" name="Picture 8" descr="A picture containing text, different, several&#10;&#10;Description automatically generated">
            <a:extLst>
              <a:ext uri="{FF2B5EF4-FFF2-40B4-BE49-F238E27FC236}">
                <a16:creationId xmlns:a16="http://schemas.microsoft.com/office/drawing/2014/main" id="{F47508B7-E862-22F6-E68C-F50EED1AEC03}"/>
              </a:ext>
            </a:extLst>
          </p:cNvPr>
          <p:cNvPicPr>
            <a:picLocks noChangeAspect="1"/>
          </p:cNvPicPr>
          <p:nvPr/>
        </p:nvPicPr>
        <p:blipFill>
          <a:blip r:embed="rId3"/>
          <a:stretch>
            <a:fillRect/>
          </a:stretch>
        </p:blipFill>
        <p:spPr>
          <a:xfrm>
            <a:off x="5602258" y="1945146"/>
            <a:ext cx="6261954" cy="2575461"/>
          </a:xfrm>
          <a:prstGeom prst="rect">
            <a:avLst/>
          </a:prstGeom>
        </p:spPr>
      </p:pic>
      <p:pic>
        <p:nvPicPr>
          <p:cNvPr id="14" name="Picture 9">
            <a:extLst>
              <a:ext uri="{FF2B5EF4-FFF2-40B4-BE49-F238E27FC236}">
                <a16:creationId xmlns:a16="http://schemas.microsoft.com/office/drawing/2014/main" id="{FA4AE394-771E-6902-A87E-8F04298AE3A7}"/>
              </a:ext>
            </a:extLst>
          </p:cNvPr>
          <p:cNvPicPr>
            <a:picLocks noChangeAspect="1"/>
          </p:cNvPicPr>
          <p:nvPr/>
        </p:nvPicPr>
        <p:blipFill>
          <a:blip r:embed="rId4"/>
          <a:stretch>
            <a:fillRect/>
          </a:stretch>
        </p:blipFill>
        <p:spPr>
          <a:xfrm>
            <a:off x="1087734" y="1278852"/>
            <a:ext cx="3256352" cy="3437878"/>
          </a:xfrm>
          <a:prstGeom prst="rect">
            <a:avLst/>
          </a:prstGeom>
        </p:spPr>
      </p:pic>
      <p:sp>
        <p:nvSpPr>
          <p:cNvPr id="16" name="TextBox 15">
            <a:extLst>
              <a:ext uri="{FF2B5EF4-FFF2-40B4-BE49-F238E27FC236}">
                <a16:creationId xmlns:a16="http://schemas.microsoft.com/office/drawing/2014/main" id="{FA81ED18-2B29-9190-F221-DEC2395A4DBB}"/>
              </a:ext>
            </a:extLst>
          </p:cNvPr>
          <p:cNvSpPr txBox="1"/>
          <p:nvPr/>
        </p:nvSpPr>
        <p:spPr>
          <a:xfrm>
            <a:off x="1087734" y="1232235"/>
            <a:ext cx="4990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latin typeface="Palatino" pitchFamily="2" charset="77"/>
                <a:ea typeface="Palatino" pitchFamily="2" charset="77"/>
              </a:rPr>
              <a:t>(a)</a:t>
            </a:r>
            <a:endParaRPr lang="en-US" b="1" dirty="0">
              <a:latin typeface="Palatino" pitchFamily="2" charset="77"/>
              <a:ea typeface="Palatino" pitchFamily="2" charset="77"/>
              <a:cs typeface="Calibri"/>
            </a:endParaRPr>
          </a:p>
        </p:txBody>
      </p:sp>
      <p:sp>
        <p:nvSpPr>
          <p:cNvPr id="18" name="TextBox 17">
            <a:extLst>
              <a:ext uri="{FF2B5EF4-FFF2-40B4-BE49-F238E27FC236}">
                <a16:creationId xmlns:a16="http://schemas.microsoft.com/office/drawing/2014/main" id="{41B1DF6E-0725-1590-A30E-77D4D38F0E5D}"/>
              </a:ext>
            </a:extLst>
          </p:cNvPr>
          <p:cNvSpPr txBox="1"/>
          <p:nvPr/>
        </p:nvSpPr>
        <p:spPr>
          <a:xfrm>
            <a:off x="5401902" y="1232235"/>
            <a:ext cx="554182" cy="369332"/>
          </a:xfrm>
          <a:prstGeom prst="rect">
            <a:avLst/>
          </a:prstGeom>
          <a:noFill/>
        </p:spPr>
        <p:txBody>
          <a:bodyPr wrap="square">
            <a:spAutoFit/>
          </a:bodyPr>
          <a:lstStyle/>
          <a:p>
            <a:pPr algn="l"/>
            <a:r>
              <a:rPr lang="en-US" b="1" dirty="0">
                <a:latin typeface="Palatino" pitchFamily="2" charset="77"/>
                <a:ea typeface="Palatino" pitchFamily="2" charset="77"/>
              </a:rPr>
              <a:t>(b)</a:t>
            </a:r>
            <a:endParaRPr lang="en-US" b="1" dirty="0">
              <a:latin typeface="Palatino" pitchFamily="2" charset="77"/>
              <a:ea typeface="Palatino" pitchFamily="2" charset="77"/>
              <a:cs typeface="Calibri"/>
            </a:endParaRPr>
          </a:p>
        </p:txBody>
      </p:sp>
      <p:sp>
        <p:nvSpPr>
          <p:cNvPr id="21" name="TextBox 20">
            <a:extLst>
              <a:ext uri="{FF2B5EF4-FFF2-40B4-BE49-F238E27FC236}">
                <a16:creationId xmlns:a16="http://schemas.microsoft.com/office/drawing/2014/main" id="{EEA539F0-6F34-E2C3-C9AD-1CDF34E50F2F}"/>
              </a:ext>
            </a:extLst>
          </p:cNvPr>
          <p:cNvSpPr txBox="1"/>
          <p:nvPr/>
        </p:nvSpPr>
        <p:spPr>
          <a:xfrm>
            <a:off x="270998" y="4864186"/>
            <a:ext cx="11650003" cy="17947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Arial" panose="020B0604020202020204" pitchFamily="34" charset="0"/>
              <a:buChar char="•"/>
            </a:pPr>
            <a:r>
              <a:rPr lang="en-US" sz="1500" dirty="0">
                <a:latin typeface="Palatino" pitchFamily="2" charset="77"/>
                <a:ea typeface="Palatino" pitchFamily="2" charset="77"/>
                <a:cs typeface="+mn-lt"/>
              </a:rPr>
              <a:t>In </a:t>
            </a:r>
            <a:r>
              <a:rPr lang="en-US" sz="1500" b="1" dirty="0">
                <a:latin typeface="Palatino" pitchFamily="2" charset="77"/>
                <a:ea typeface="Palatino" pitchFamily="2" charset="77"/>
                <a:cs typeface="+mn-lt"/>
              </a:rPr>
              <a:t>(a)</a:t>
            </a:r>
            <a:r>
              <a:rPr lang="en-US" sz="1500" dirty="0">
                <a:latin typeface="Palatino" pitchFamily="2" charset="77"/>
                <a:ea typeface="Palatino" pitchFamily="2" charset="77"/>
                <a:cs typeface="+mn-lt"/>
              </a:rPr>
              <a:t> a sentence is translated from English to French</a:t>
            </a:r>
            <a:r>
              <a:rPr lang="en-US" sz="1500" baseline="30000" dirty="0">
                <a:latin typeface="Palatino" pitchFamily="2" charset="77"/>
                <a:ea typeface="Palatino" pitchFamily="2" charset="77"/>
                <a:cs typeface="+mn-lt"/>
              </a:rPr>
              <a:t>[6]</a:t>
            </a:r>
            <a:r>
              <a:rPr lang="en-US" sz="1500" dirty="0">
                <a:latin typeface="Palatino" pitchFamily="2" charset="77"/>
                <a:ea typeface="Palatino" pitchFamily="2" charset="77"/>
                <a:cs typeface="+mn-lt"/>
              </a:rPr>
              <a:t>, and each box represents the attention the network pays to each English word when producing its French counterpart. For easy direct words</a:t>
            </a:r>
            <a:r>
              <a:rPr lang="en-US" sz="1500" i="1" dirty="0">
                <a:latin typeface="Palatino" pitchFamily="2" charset="77"/>
                <a:ea typeface="Palatino" pitchFamily="2" charset="77"/>
                <a:cs typeface="+mn-lt"/>
              </a:rPr>
              <a:t>, </a:t>
            </a:r>
            <a:r>
              <a:rPr lang="en-US" sz="1500" dirty="0">
                <a:latin typeface="Palatino" pitchFamily="2" charset="77"/>
                <a:ea typeface="Palatino" pitchFamily="2" charset="77"/>
                <a:cs typeface="+mn-lt"/>
              </a:rPr>
              <a:t>we see the translation is simple and direct. However, once the verb order is important, the network must pay attention to the surrounding words to translate correctly.</a:t>
            </a:r>
            <a:endParaRPr lang="en-US" sz="1500" dirty="0">
              <a:latin typeface="Palatino" pitchFamily="2" charset="77"/>
              <a:ea typeface="Palatino" pitchFamily="2" charset="77"/>
            </a:endParaRPr>
          </a:p>
          <a:p>
            <a:pPr marL="285750" indent="-285750" algn="just">
              <a:lnSpc>
                <a:spcPct val="150000"/>
              </a:lnSpc>
              <a:buFont typeface="Arial" panose="020B0604020202020204" pitchFamily="34" charset="0"/>
              <a:buChar char="•"/>
            </a:pPr>
            <a:r>
              <a:rPr lang="en-US" sz="1500" dirty="0">
                <a:latin typeface="Palatino" pitchFamily="2" charset="77"/>
                <a:ea typeface="Palatino" pitchFamily="2" charset="77"/>
                <a:cs typeface="+mn-lt"/>
              </a:rPr>
              <a:t>In </a:t>
            </a:r>
            <a:r>
              <a:rPr lang="en-US" sz="1500" b="1" dirty="0">
                <a:latin typeface="Palatino" pitchFamily="2" charset="77"/>
                <a:ea typeface="Palatino" pitchFamily="2" charset="77"/>
                <a:cs typeface="+mn-lt"/>
              </a:rPr>
              <a:t>(b) </a:t>
            </a:r>
            <a:r>
              <a:rPr lang="en-US" sz="1500" dirty="0">
                <a:latin typeface="Palatino" pitchFamily="2" charset="77"/>
                <a:ea typeface="Palatino" pitchFamily="2" charset="77"/>
                <a:cs typeface="+mn-lt"/>
              </a:rPr>
              <a:t>this same mechanism is used to generate captions for images</a:t>
            </a:r>
            <a:r>
              <a:rPr lang="en-US" sz="1500" baseline="30000" dirty="0">
                <a:latin typeface="Palatino" pitchFamily="2" charset="77"/>
                <a:ea typeface="Palatino" pitchFamily="2" charset="77"/>
                <a:cs typeface="+mn-lt"/>
              </a:rPr>
              <a:t>[7]</a:t>
            </a:r>
            <a:r>
              <a:rPr lang="en-US" sz="1500" dirty="0">
                <a:latin typeface="Palatino" pitchFamily="2" charset="77"/>
                <a:ea typeface="Palatino" pitchFamily="2" charset="77"/>
                <a:cs typeface="+mn-lt"/>
              </a:rPr>
              <a:t>. The brighter parts of the image are those the network focused on when generating the underlined word.</a:t>
            </a:r>
            <a:endParaRPr lang="en-US" sz="1500" dirty="0">
              <a:latin typeface="Palatino" pitchFamily="2" charset="77"/>
              <a:ea typeface="Palatino" pitchFamily="2" charset="77"/>
              <a:cs typeface="Calibri"/>
            </a:endParaRPr>
          </a:p>
        </p:txBody>
      </p:sp>
      <p:sp>
        <p:nvSpPr>
          <p:cNvPr id="10" name="TextBox 9">
            <a:extLst>
              <a:ext uri="{FF2B5EF4-FFF2-40B4-BE49-F238E27FC236}">
                <a16:creationId xmlns:a16="http://schemas.microsoft.com/office/drawing/2014/main" id="{74A09BDF-119C-ACE4-C805-B8A7A27FA59B}"/>
              </a:ext>
            </a:extLst>
          </p:cNvPr>
          <p:cNvSpPr txBox="1"/>
          <p:nvPr/>
        </p:nvSpPr>
        <p:spPr>
          <a:xfrm>
            <a:off x="6095999" y="6489631"/>
            <a:ext cx="672128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cs typeface="Calibri"/>
              </a:rPr>
              <a:t>[6] : "</a:t>
            </a:r>
            <a:r>
              <a:rPr lang="en-US" sz="800" dirty="0">
                <a:ea typeface="+mn-lt"/>
                <a:cs typeface="+mn-lt"/>
              </a:rPr>
              <a:t>Neural </a:t>
            </a:r>
            <a:r>
              <a:rPr lang="en-US" sz="800" dirty="0"/>
              <a:t>Machine Translation by Jointly Learning to Align and Translate",</a:t>
            </a:r>
            <a:r>
              <a:rPr lang="en-US" sz="800" dirty="0">
                <a:ea typeface="+mn-lt"/>
                <a:cs typeface="+mn-lt"/>
              </a:rPr>
              <a:t> Dzmitry </a:t>
            </a:r>
            <a:r>
              <a:rPr lang="en-US" sz="800" dirty="0" err="1">
                <a:ea typeface="+mn-lt"/>
                <a:cs typeface="+mn-lt"/>
              </a:rPr>
              <a:t>Bahdanau</a:t>
            </a:r>
            <a:r>
              <a:rPr lang="en-US" sz="800" dirty="0"/>
              <a:t> et al., </a:t>
            </a:r>
            <a:r>
              <a:rPr lang="en-US" sz="800" dirty="0">
                <a:ea typeface="+mn-lt"/>
                <a:cs typeface="+mn-lt"/>
              </a:rPr>
              <a:t>https://arxiv.org/abs/1409.0473</a:t>
            </a:r>
            <a:endParaRPr lang="en-US" sz="800" dirty="0">
              <a:cs typeface="Calibri"/>
            </a:endParaRPr>
          </a:p>
          <a:p>
            <a:r>
              <a:rPr lang="en-US" sz="800" dirty="0">
                <a:cs typeface="Calibri"/>
              </a:rPr>
              <a:t>[7] : "</a:t>
            </a:r>
            <a:r>
              <a:rPr lang="en-US" sz="800" dirty="0">
                <a:ea typeface="+mn-lt"/>
                <a:cs typeface="+mn-lt"/>
              </a:rPr>
              <a:t>Show, Attend and Tell: Neural Image Caption Generation with Visual Attention", Kelvin Xu et al., https://arxiv.org/pdf/1502.03044.pdf</a:t>
            </a:r>
            <a:endParaRPr lang="en-US" sz="800" dirty="0">
              <a:cs typeface="Calibri"/>
            </a:endParaRPr>
          </a:p>
        </p:txBody>
      </p:sp>
    </p:spTree>
    <p:extLst>
      <p:ext uri="{BB962C8B-B14F-4D97-AF65-F5344CB8AC3E}">
        <p14:creationId xmlns:p14="http://schemas.microsoft.com/office/powerpoint/2010/main" val="1298105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a:xfrm>
            <a:off x="838200" y="128547"/>
            <a:ext cx="10515600" cy="1325563"/>
          </a:xfrm>
        </p:spPr>
        <p:txBody>
          <a:bodyPr>
            <a:normAutofit/>
          </a:bodyPr>
          <a:lstStyle/>
          <a:p>
            <a:pPr algn="ctr"/>
            <a:r>
              <a:rPr lang="en-US" sz="4000" b="1" dirty="0" err="1">
                <a:latin typeface="Palatino" pitchFamily="2" charset="77"/>
                <a:ea typeface="Palatino" pitchFamily="2" charset="77"/>
                <a:cs typeface="Calibri Light"/>
              </a:rPr>
              <a:t>AlphaFold</a:t>
            </a:r>
            <a:r>
              <a:rPr lang="en-US" sz="4000" b="1" dirty="0">
                <a:latin typeface="Palatino" pitchFamily="2" charset="77"/>
                <a:ea typeface="Palatino" pitchFamily="2" charset="77"/>
                <a:cs typeface="Calibri Light"/>
              </a:rPr>
              <a:t> Case Study: BRAF</a:t>
            </a:r>
            <a:endParaRPr lang="en-US" sz="4000" b="1" dirty="0">
              <a:latin typeface="Palatino" pitchFamily="2" charset="77"/>
              <a:ea typeface="Palatino" pitchFamily="2" charset="77"/>
            </a:endParaRPr>
          </a:p>
        </p:txBody>
      </p:sp>
      <p:sp>
        <p:nvSpPr>
          <p:cNvPr id="22" name="Content Placeholder 2">
            <a:extLst>
              <a:ext uri="{FF2B5EF4-FFF2-40B4-BE49-F238E27FC236}">
                <a16:creationId xmlns:a16="http://schemas.microsoft.com/office/drawing/2014/main" id="{50BFCE38-BC79-C700-E205-8D25AC26B664}"/>
              </a:ext>
            </a:extLst>
          </p:cNvPr>
          <p:cNvSpPr>
            <a:spLocks noGrp="1"/>
          </p:cNvSpPr>
          <p:nvPr>
            <p:ph idx="1"/>
          </p:nvPr>
        </p:nvSpPr>
        <p:spPr>
          <a:xfrm>
            <a:off x="503075" y="1129646"/>
            <a:ext cx="9437338" cy="5599808"/>
          </a:xfrm>
        </p:spPr>
        <p:txBody>
          <a:bodyPr>
            <a:noAutofit/>
          </a:bodyPr>
          <a:lstStyle/>
          <a:p>
            <a:pPr>
              <a:lnSpc>
                <a:spcPct val="150000"/>
              </a:lnSpc>
            </a:pPr>
            <a:r>
              <a:rPr lang="en-US" sz="1600" dirty="0">
                <a:latin typeface="Palatino" pitchFamily="2" charset="77"/>
                <a:ea typeface="Palatino" pitchFamily="2" charset="77"/>
              </a:rPr>
              <a:t>BRAF is a signaling protein, which takes part in the MEK/ERK signaling pathway, which controls when cells perform mitosis</a:t>
            </a:r>
          </a:p>
          <a:p>
            <a:pPr marL="0" indent="0">
              <a:lnSpc>
                <a:spcPct val="150000"/>
              </a:lnSpc>
              <a:buNone/>
            </a:pPr>
            <a:endParaRPr lang="en-US" sz="1600" dirty="0">
              <a:latin typeface="Palatino" pitchFamily="2" charset="77"/>
              <a:ea typeface="Palatino" pitchFamily="2" charset="77"/>
            </a:endParaRPr>
          </a:p>
          <a:p>
            <a:pPr marL="0" indent="0">
              <a:lnSpc>
                <a:spcPct val="150000"/>
              </a:lnSpc>
              <a:buNone/>
            </a:pPr>
            <a:endParaRPr lang="en-US" sz="1600" dirty="0">
              <a:latin typeface="Palatino" pitchFamily="2" charset="77"/>
              <a:ea typeface="Palatino" pitchFamily="2" charset="77"/>
            </a:endParaRPr>
          </a:p>
          <a:p>
            <a:pPr marL="0" indent="0">
              <a:lnSpc>
                <a:spcPct val="150000"/>
              </a:lnSpc>
              <a:buNone/>
            </a:pPr>
            <a:endParaRPr lang="en-US" sz="1600" dirty="0">
              <a:latin typeface="Palatino" pitchFamily="2" charset="77"/>
              <a:ea typeface="Palatino" pitchFamily="2" charset="77"/>
            </a:endParaRPr>
          </a:p>
          <a:p>
            <a:pPr marL="0" indent="0">
              <a:lnSpc>
                <a:spcPct val="150000"/>
              </a:lnSpc>
              <a:buNone/>
            </a:pPr>
            <a:endParaRPr lang="en-US" sz="1600" dirty="0">
              <a:latin typeface="Palatino" pitchFamily="2" charset="77"/>
              <a:ea typeface="Palatino" pitchFamily="2" charset="77"/>
            </a:endParaRPr>
          </a:p>
          <a:p>
            <a:pPr marL="0" indent="0">
              <a:lnSpc>
                <a:spcPct val="150000"/>
              </a:lnSpc>
              <a:buNone/>
            </a:pPr>
            <a:endParaRPr lang="en-US" sz="1600" dirty="0">
              <a:latin typeface="Palatino" pitchFamily="2" charset="77"/>
              <a:ea typeface="Palatino" pitchFamily="2" charset="77"/>
            </a:endParaRPr>
          </a:p>
          <a:p>
            <a:pPr marL="0" indent="0">
              <a:lnSpc>
                <a:spcPct val="150000"/>
              </a:lnSpc>
              <a:buNone/>
            </a:pPr>
            <a:endParaRPr lang="en-US" sz="1600" dirty="0">
              <a:latin typeface="Palatino" pitchFamily="2" charset="77"/>
              <a:ea typeface="Palatino" pitchFamily="2" charset="77"/>
            </a:endParaRPr>
          </a:p>
          <a:p>
            <a:pPr marL="0" indent="0">
              <a:lnSpc>
                <a:spcPct val="150000"/>
              </a:lnSpc>
              <a:buNone/>
            </a:pPr>
            <a:r>
              <a:rPr lang="en-US" sz="1600" dirty="0">
                <a:latin typeface="Palatino" pitchFamily="2" charset="77"/>
                <a:ea typeface="Palatino" pitchFamily="2" charset="77"/>
              </a:rPr>
              <a:t>It has the following amino acid sequence:</a:t>
            </a:r>
          </a:p>
          <a:p>
            <a:pPr marL="0" indent="0">
              <a:lnSpc>
                <a:spcPct val="100000"/>
              </a:lnSpc>
              <a:buNone/>
            </a:pPr>
            <a:r>
              <a:rPr lang="en-US" sz="1600" dirty="0">
                <a:latin typeface="Palatino" pitchFamily="2" charset="77"/>
                <a:ea typeface="Palatino" pitchFamily="2" charset="77"/>
              </a:rPr>
              <a:t>KTLGRDSDWEIPDGQITVGQRIGSGSFGTVYKGKWHGDVAVKMLNVTAPTPQLQAFKNEVGVLRKTRHVNILFMGYSTKPQLAIVTQWCEGSLYHLHIETKFEMIKLIDIARQTAQGMDYLHAKSIHRDLKSNIFLHEDLTVKIGDFGLATVKSRWSGSHQFEQLSGSILWMAPEVIRMQDKNPYSFQSDVYAFGIVLYELMTGQLPYSNINRDQIFMVGRGYLSPDLSKVRSNCPKAMKRLMAECLKRDERPLFPQILASIELARSLPKIKIRPRGQRDSYWEIE</a:t>
            </a:r>
          </a:p>
        </p:txBody>
      </p:sp>
      <p:pic>
        <p:nvPicPr>
          <p:cNvPr id="24" name="Picture 23">
            <a:extLst>
              <a:ext uri="{FF2B5EF4-FFF2-40B4-BE49-F238E27FC236}">
                <a16:creationId xmlns:a16="http://schemas.microsoft.com/office/drawing/2014/main" id="{8012124E-1C24-7B1E-A0CD-6153CFE51A71}"/>
              </a:ext>
            </a:extLst>
          </p:cNvPr>
          <p:cNvPicPr>
            <a:picLocks noChangeAspect="1"/>
          </p:cNvPicPr>
          <p:nvPr/>
        </p:nvPicPr>
        <p:blipFill rotWithShape="1">
          <a:blip r:embed="rId3"/>
          <a:srcRect l="11197" t="6186" r="9551" b="19450"/>
          <a:stretch/>
        </p:blipFill>
        <p:spPr>
          <a:xfrm>
            <a:off x="3530966" y="1665187"/>
            <a:ext cx="3474518" cy="3350649"/>
          </a:xfrm>
          <a:prstGeom prst="rect">
            <a:avLst/>
          </a:prstGeom>
        </p:spPr>
      </p:pic>
      <p:pic>
        <p:nvPicPr>
          <p:cNvPr id="28" name="Picture 27">
            <a:extLst>
              <a:ext uri="{FF2B5EF4-FFF2-40B4-BE49-F238E27FC236}">
                <a16:creationId xmlns:a16="http://schemas.microsoft.com/office/drawing/2014/main" id="{FCFF6D33-4BBB-2977-B5EF-8B00F5B951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375" y="630809"/>
            <a:ext cx="1922374" cy="5995405"/>
          </a:xfrm>
          <a:prstGeom prst="rect">
            <a:avLst/>
          </a:prstGeom>
        </p:spPr>
      </p:pic>
      <p:sp>
        <p:nvSpPr>
          <p:cNvPr id="29" name="TextBox 28">
            <a:extLst>
              <a:ext uri="{FF2B5EF4-FFF2-40B4-BE49-F238E27FC236}">
                <a16:creationId xmlns:a16="http://schemas.microsoft.com/office/drawing/2014/main" id="{85F285A8-660B-5F45-DB72-61E555624677}"/>
              </a:ext>
            </a:extLst>
          </p:cNvPr>
          <p:cNvSpPr txBox="1"/>
          <p:nvPr/>
        </p:nvSpPr>
        <p:spPr>
          <a:xfrm>
            <a:off x="4142845" y="6642556"/>
            <a:ext cx="3896033" cy="215444"/>
          </a:xfrm>
          <a:prstGeom prst="rect">
            <a:avLst/>
          </a:prstGeom>
          <a:noFill/>
        </p:spPr>
        <p:txBody>
          <a:bodyPr wrap="square">
            <a:spAutoFit/>
          </a:bodyPr>
          <a:lstStyle/>
          <a:p>
            <a:r>
              <a:rPr lang="en-US" sz="800" dirty="0">
                <a:latin typeface="Palatino" pitchFamily="2" charset="77"/>
                <a:ea typeface="Palatino" pitchFamily="2" charset="77"/>
              </a:rPr>
              <a:t>CC BY-SA 4.0, https://commons.wikimedia.org/w/index.php?curid=36247188</a:t>
            </a:r>
          </a:p>
        </p:txBody>
      </p:sp>
    </p:spTree>
    <p:extLst>
      <p:ext uri="{BB962C8B-B14F-4D97-AF65-F5344CB8AC3E}">
        <p14:creationId xmlns:p14="http://schemas.microsoft.com/office/powerpoint/2010/main" val="3810942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67468A-8B3A-B39D-FE45-716F0E2E8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477" y="679847"/>
            <a:ext cx="11017045" cy="6197087"/>
          </a:xfrm>
          <a:prstGeom prst="rect">
            <a:avLst/>
          </a:prstGeom>
        </p:spPr>
      </p:pic>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a:xfrm>
            <a:off x="838200" y="128547"/>
            <a:ext cx="10515600" cy="1325563"/>
          </a:xfrm>
        </p:spPr>
        <p:txBody>
          <a:bodyPr>
            <a:normAutofit/>
          </a:bodyPr>
          <a:lstStyle/>
          <a:p>
            <a:pPr algn="ctr"/>
            <a:r>
              <a:rPr lang="en-US" sz="4000" b="1" dirty="0" err="1">
                <a:latin typeface="Palatino" pitchFamily="2" charset="77"/>
                <a:ea typeface="Palatino" pitchFamily="2" charset="77"/>
                <a:cs typeface="Calibri Light"/>
              </a:rPr>
              <a:t>AlphaFold</a:t>
            </a:r>
            <a:r>
              <a:rPr lang="en-US" sz="4000" b="1" dirty="0">
                <a:latin typeface="Palatino" pitchFamily="2" charset="77"/>
                <a:ea typeface="Palatino" pitchFamily="2" charset="77"/>
                <a:cs typeface="Calibri Light"/>
              </a:rPr>
              <a:t> Case Study: BRAF</a:t>
            </a:r>
            <a:endParaRPr lang="en-US" sz="4000" b="1" dirty="0">
              <a:latin typeface="Palatino" pitchFamily="2" charset="77"/>
              <a:ea typeface="Palatino" pitchFamily="2" charset="77"/>
            </a:endParaRPr>
          </a:p>
        </p:txBody>
      </p:sp>
    </p:spTree>
    <p:extLst>
      <p:ext uri="{BB962C8B-B14F-4D97-AF65-F5344CB8AC3E}">
        <p14:creationId xmlns:p14="http://schemas.microsoft.com/office/powerpoint/2010/main" val="2652368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4506C7-16F9-A5FB-1CA4-F8B33BE9504E}"/>
              </a:ext>
            </a:extLst>
          </p:cNvPr>
          <p:cNvPicPr>
            <a:picLocks noChangeAspect="1"/>
          </p:cNvPicPr>
          <p:nvPr/>
        </p:nvPicPr>
        <p:blipFill rotWithShape="1">
          <a:blip r:embed="rId3"/>
          <a:srcRect l="10740" b="17769"/>
          <a:stretch/>
        </p:blipFill>
        <p:spPr>
          <a:xfrm>
            <a:off x="19882" y="698981"/>
            <a:ext cx="6369377" cy="6030472"/>
          </a:xfrm>
          <a:prstGeom prst="rect">
            <a:avLst/>
          </a:prstGeom>
        </p:spPr>
      </p:pic>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a:xfrm>
            <a:off x="838200" y="128547"/>
            <a:ext cx="10515600" cy="1325563"/>
          </a:xfrm>
        </p:spPr>
        <p:txBody>
          <a:bodyPr>
            <a:normAutofit/>
          </a:bodyPr>
          <a:lstStyle/>
          <a:p>
            <a:pPr algn="ctr"/>
            <a:r>
              <a:rPr lang="en-US" sz="4000" b="1" dirty="0" err="1">
                <a:latin typeface="Palatino" pitchFamily="2" charset="77"/>
                <a:ea typeface="Palatino" pitchFamily="2" charset="77"/>
                <a:cs typeface="Calibri Light"/>
              </a:rPr>
              <a:t>AlphaFold</a:t>
            </a:r>
            <a:r>
              <a:rPr lang="en-US" sz="4000" b="1" dirty="0">
                <a:latin typeface="Palatino" pitchFamily="2" charset="77"/>
                <a:ea typeface="Palatino" pitchFamily="2" charset="77"/>
                <a:cs typeface="Calibri Light"/>
              </a:rPr>
              <a:t> Case Study: BRAF</a:t>
            </a:r>
            <a:endParaRPr lang="en-US" sz="4000" b="1" dirty="0">
              <a:latin typeface="Palatino" pitchFamily="2" charset="77"/>
              <a:ea typeface="Palatino" pitchFamily="2" charset="77"/>
            </a:endParaRPr>
          </a:p>
        </p:txBody>
      </p:sp>
      <p:sp>
        <p:nvSpPr>
          <p:cNvPr id="5" name="TextBox 4">
            <a:extLst>
              <a:ext uri="{FF2B5EF4-FFF2-40B4-BE49-F238E27FC236}">
                <a16:creationId xmlns:a16="http://schemas.microsoft.com/office/drawing/2014/main" id="{02C58424-70F7-37B5-0B4E-18244B947644}"/>
              </a:ext>
            </a:extLst>
          </p:cNvPr>
          <p:cNvSpPr txBox="1"/>
          <p:nvPr/>
        </p:nvSpPr>
        <p:spPr>
          <a:xfrm>
            <a:off x="5684754" y="4225217"/>
            <a:ext cx="6369378" cy="2585323"/>
          </a:xfrm>
          <a:prstGeom prst="rect">
            <a:avLst/>
          </a:prstGeom>
          <a:noFill/>
        </p:spPr>
        <p:txBody>
          <a:bodyPr wrap="square" rtlCol="0">
            <a:spAutoFit/>
          </a:bodyPr>
          <a:lstStyle/>
          <a:p>
            <a:pPr algn="just"/>
            <a:r>
              <a:rPr lang="en-US" sz="1800" dirty="0">
                <a:solidFill>
                  <a:srgbClr val="00B050"/>
                </a:solidFill>
                <a:latin typeface="Palatino" pitchFamily="2" charset="77"/>
                <a:ea typeface="Palatino" pitchFamily="2" charset="77"/>
              </a:rPr>
              <a:t>KTLGRDSDWEIPDGQITVGQRIGSGSFGTVYKGKWHGDVAVKMLNVTAPTPQLQAFKNEVGVLRKTRHVNILFMGYSTKPQLAIVTQWCEGSLYHLHIETKFEMIKLIDIARQTAQGMDYLHAKSIHRDLKSNIFLHEDLTVKIG</a:t>
            </a:r>
            <a:r>
              <a:rPr lang="en-US" sz="1800" dirty="0">
                <a:solidFill>
                  <a:srgbClr val="FF0000"/>
                </a:solidFill>
                <a:latin typeface="Palatino" pitchFamily="2" charset="77"/>
                <a:ea typeface="Palatino" pitchFamily="2" charset="77"/>
              </a:rPr>
              <a:t>DFGLATVKSRWSGSHQFEQLSGSILWMAPE</a:t>
            </a:r>
            <a:r>
              <a:rPr lang="en-US" sz="1800" dirty="0">
                <a:solidFill>
                  <a:srgbClr val="00B050"/>
                </a:solidFill>
                <a:latin typeface="Palatino" pitchFamily="2" charset="77"/>
                <a:ea typeface="Palatino" pitchFamily="2" charset="77"/>
              </a:rPr>
              <a:t>VIRMQDKNPYSFQSDVYAFGIVLYELMTGQLPYSNINRDQIFMVGRGYLSPDLSKVRSNCPKAMKRLMAECLKRDERPLFPQILASIELARSLPKIKIRPRGQRDSYWEIE</a:t>
            </a:r>
          </a:p>
          <a:p>
            <a:pPr algn="just"/>
            <a:endParaRPr lang="en-US" dirty="0">
              <a:latin typeface="Palatino" pitchFamily="2" charset="77"/>
              <a:ea typeface="Palatino" pitchFamily="2" charset="77"/>
            </a:endParaRPr>
          </a:p>
        </p:txBody>
      </p:sp>
      <p:sp>
        <p:nvSpPr>
          <p:cNvPr id="6" name="TextBox 5">
            <a:extLst>
              <a:ext uri="{FF2B5EF4-FFF2-40B4-BE49-F238E27FC236}">
                <a16:creationId xmlns:a16="http://schemas.microsoft.com/office/drawing/2014/main" id="{718B6715-2F69-8D7D-BA06-D782FAC1A281}"/>
              </a:ext>
            </a:extLst>
          </p:cNvPr>
          <p:cNvSpPr txBox="1"/>
          <p:nvPr/>
        </p:nvSpPr>
        <p:spPr>
          <a:xfrm>
            <a:off x="5684755" y="1293800"/>
            <a:ext cx="6217194" cy="322011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700" dirty="0">
                <a:latin typeface="Palatino" pitchFamily="2" charset="77"/>
                <a:ea typeface="Palatino" pitchFamily="2" charset="77"/>
              </a:rPr>
              <a:t>The activation segment of BRAF is a key region known to play a role in determining whether it is active or not</a:t>
            </a:r>
          </a:p>
          <a:p>
            <a:pPr marL="285750" indent="-285750" algn="just">
              <a:lnSpc>
                <a:spcPct val="150000"/>
              </a:lnSpc>
              <a:buFont typeface="Arial" panose="020B0604020202020204" pitchFamily="34" charset="0"/>
              <a:buChar char="•"/>
            </a:pPr>
            <a:r>
              <a:rPr lang="en-US" sz="1700" dirty="0">
                <a:latin typeface="Palatino" pitchFamily="2" charset="77"/>
                <a:ea typeface="Palatino" pitchFamily="2" charset="77"/>
              </a:rPr>
              <a:t>One mutation in its sequence, known as V600E, is present in over 60% of skin cancers</a:t>
            </a:r>
          </a:p>
          <a:p>
            <a:pPr marL="285750" indent="-285750" algn="just">
              <a:lnSpc>
                <a:spcPct val="150000"/>
              </a:lnSpc>
              <a:buFont typeface="Arial" panose="020B0604020202020204" pitchFamily="34" charset="0"/>
              <a:buChar char="•"/>
            </a:pPr>
            <a:r>
              <a:rPr lang="en-US" sz="1700" dirty="0">
                <a:latin typeface="Palatino" pitchFamily="2" charset="77"/>
                <a:ea typeface="Palatino" pitchFamily="2" charset="77"/>
              </a:rPr>
              <a:t>Let’s see if </a:t>
            </a:r>
            <a:r>
              <a:rPr lang="en-US" sz="1700" dirty="0" err="1">
                <a:latin typeface="Palatino" pitchFamily="2" charset="77"/>
                <a:ea typeface="Palatino" pitchFamily="2" charset="77"/>
              </a:rPr>
              <a:t>AlphaFold</a:t>
            </a:r>
            <a:r>
              <a:rPr lang="en-US" sz="1700" dirty="0">
                <a:latin typeface="Palatino" pitchFamily="2" charset="77"/>
                <a:ea typeface="Palatino" pitchFamily="2" charset="77"/>
              </a:rPr>
              <a:t> can help us determine the structural effect of this!</a:t>
            </a:r>
          </a:p>
          <a:p>
            <a:pPr marL="285750" indent="-285750" algn="just">
              <a:lnSpc>
                <a:spcPct val="150000"/>
              </a:lnSpc>
              <a:buFont typeface="Arial" panose="020B0604020202020204" pitchFamily="34" charset="0"/>
              <a:buChar char="•"/>
            </a:pPr>
            <a:r>
              <a:rPr lang="en-US" sz="1700" dirty="0">
                <a:latin typeface="Palatino" pitchFamily="2" charset="77"/>
                <a:ea typeface="Palatino" pitchFamily="2" charset="77"/>
              </a:rPr>
              <a:t>Access it </a:t>
            </a:r>
            <a:r>
              <a:rPr lang="en-US" sz="1700" dirty="0">
                <a:latin typeface="Palatino" pitchFamily="2" charset="77"/>
                <a:ea typeface="Palatino" pitchFamily="2" charset="77"/>
                <a:hlinkClick r:id="rId4"/>
              </a:rPr>
              <a:t>here</a:t>
            </a:r>
            <a:endParaRPr lang="en-US" sz="1700" dirty="0">
              <a:latin typeface="Palatino" pitchFamily="2" charset="77"/>
              <a:ea typeface="Palatino" pitchFamily="2" charset="77"/>
            </a:endParaRPr>
          </a:p>
          <a:p>
            <a:pPr marL="285750" indent="-285750" algn="just">
              <a:lnSpc>
                <a:spcPct val="150000"/>
              </a:lnSpc>
              <a:buFont typeface="Arial" panose="020B0604020202020204" pitchFamily="34" charset="0"/>
              <a:buChar char="•"/>
            </a:pPr>
            <a:endParaRPr lang="en-US" dirty="0">
              <a:latin typeface="Palatino" pitchFamily="2" charset="77"/>
              <a:ea typeface="Palatino" pitchFamily="2" charset="77"/>
            </a:endParaRPr>
          </a:p>
        </p:txBody>
      </p:sp>
    </p:spTree>
    <p:extLst>
      <p:ext uri="{BB962C8B-B14F-4D97-AF65-F5344CB8AC3E}">
        <p14:creationId xmlns:p14="http://schemas.microsoft.com/office/powerpoint/2010/main" val="89200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a:xfrm>
            <a:off x="838200" y="128547"/>
            <a:ext cx="10515600" cy="1325563"/>
          </a:xfrm>
        </p:spPr>
        <p:txBody>
          <a:bodyPr>
            <a:normAutofit/>
          </a:bodyPr>
          <a:lstStyle/>
          <a:p>
            <a:pPr algn="ctr"/>
            <a:r>
              <a:rPr lang="en-US" sz="4000" b="1" dirty="0">
                <a:latin typeface="Palatino" pitchFamily="2" charset="77"/>
                <a:ea typeface="Palatino" pitchFamily="2" charset="77"/>
                <a:cs typeface="Calibri Light"/>
              </a:rPr>
              <a:t>The Pitfalls of </a:t>
            </a:r>
            <a:r>
              <a:rPr lang="en-US" sz="4000" b="1" dirty="0" err="1">
                <a:latin typeface="Palatino" pitchFamily="2" charset="77"/>
                <a:ea typeface="Palatino" pitchFamily="2" charset="77"/>
                <a:cs typeface="Calibri Light"/>
              </a:rPr>
              <a:t>AlphaFold</a:t>
            </a:r>
            <a:endParaRPr lang="en-US" sz="4000" b="1" dirty="0">
              <a:latin typeface="Palatino" pitchFamily="2" charset="77"/>
              <a:ea typeface="Palatino" pitchFamily="2" charset="77"/>
            </a:endParaRPr>
          </a:p>
        </p:txBody>
      </p:sp>
      <p:sp>
        <p:nvSpPr>
          <p:cNvPr id="7" name="TextBox 6">
            <a:extLst>
              <a:ext uri="{FF2B5EF4-FFF2-40B4-BE49-F238E27FC236}">
                <a16:creationId xmlns:a16="http://schemas.microsoft.com/office/drawing/2014/main" id="{1FDEA242-7780-6643-A5AA-42184974A6D3}"/>
              </a:ext>
            </a:extLst>
          </p:cNvPr>
          <p:cNvSpPr txBox="1"/>
          <p:nvPr/>
        </p:nvSpPr>
        <p:spPr>
          <a:xfrm>
            <a:off x="232782" y="1300222"/>
            <a:ext cx="11121018"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Palatino" pitchFamily="2" charset="77"/>
                <a:ea typeface="Palatino" pitchFamily="2" charset="77"/>
              </a:rPr>
              <a:t>Effectiveness is directly correlated to the already existing structural data</a:t>
            </a:r>
          </a:p>
        </p:txBody>
      </p:sp>
      <p:pic>
        <p:nvPicPr>
          <p:cNvPr id="8" name="Picture 7">
            <a:extLst>
              <a:ext uri="{FF2B5EF4-FFF2-40B4-BE49-F238E27FC236}">
                <a16:creationId xmlns:a16="http://schemas.microsoft.com/office/drawing/2014/main" id="{E7172454-6AF0-08C6-DCF7-1AD064C08B26}"/>
              </a:ext>
            </a:extLst>
          </p:cNvPr>
          <p:cNvPicPr>
            <a:picLocks noChangeAspect="1"/>
          </p:cNvPicPr>
          <p:nvPr/>
        </p:nvPicPr>
        <p:blipFill rotWithShape="1">
          <a:blip r:embed="rId3">
            <a:extLst>
              <a:ext uri="{28A0092B-C50C-407E-A947-70E740481C1C}">
                <a14:useLocalDpi xmlns:a14="http://schemas.microsoft.com/office/drawing/2010/main" val="0"/>
              </a:ext>
            </a:extLst>
          </a:blip>
          <a:srcRect l="1627" t="13261" b="21911"/>
          <a:stretch/>
        </p:blipFill>
        <p:spPr>
          <a:xfrm>
            <a:off x="19796" y="2057020"/>
            <a:ext cx="11901692" cy="4411744"/>
          </a:xfrm>
          <a:prstGeom prst="rect">
            <a:avLst/>
          </a:prstGeom>
        </p:spPr>
      </p:pic>
      <p:sp>
        <p:nvSpPr>
          <p:cNvPr id="9" name="TextBox 8">
            <a:extLst>
              <a:ext uri="{FF2B5EF4-FFF2-40B4-BE49-F238E27FC236}">
                <a16:creationId xmlns:a16="http://schemas.microsoft.com/office/drawing/2014/main" id="{1AC4F316-9CF7-93EE-29F2-07E8B6E3E842}"/>
              </a:ext>
            </a:extLst>
          </p:cNvPr>
          <p:cNvSpPr txBox="1"/>
          <p:nvPr/>
        </p:nvSpPr>
        <p:spPr>
          <a:xfrm>
            <a:off x="93536" y="6314875"/>
            <a:ext cx="9078012" cy="307777"/>
          </a:xfrm>
          <a:prstGeom prst="rect">
            <a:avLst/>
          </a:prstGeom>
          <a:noFill/>
        </p:spPr>
        <p:txBody>
          <a:bodyPr wrap="square" rtlCol="0">
            <a:spAutoFit/>
          </a:bodyPr>
          <a:lstStyle/>
          <a:p>
            <a:r>
              <a:rPr lang="en-US" sz="1400" dirty="0">
                <a:latin typeface="Palatino" pitchFamily="2" charset="77"/>
                <a:ea typeface="Palatino" pitchFamily="2" charset="77"/>
              </a:rPr>
              <a:t>*The black line in this figure is the same measurement across data labelled explicitly as BRAF</a:t>
            </a:r>
          </a:p>
        </p:txBody>
      </p:sp>
    </p:spTree>
    <p:extLst>
      <p:ext uri="{BB962C8B-B14F-4D97-AF65-F5344CB8AC3E}">
        <p14:creationId xmlns:p14="http://schemas.microsoft.com/office/powerpoint/2010/main" val="2817070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a:xfrm>
            <a:off x="838200" y="128547"/>
            <a:ext cx="10515600" cy="1325563"/>
          </a:xfrm>
        </p:spPr>
        <p:txBody>
          <a:bodyPr>
            <a:normAutofit/>
          </a:bodyPr>
          <a:lstStyle/>
          <a:p>
            <a:pPr algn="ctr"/>
            <a:r>
              <a:rPr lang="en-US" sz="4000" b="1" dirty="0">
                <a:latin typeface="Palatino" pitchFamily="2" charset="77"/>
                <a:ea typeface="Palatino" pitchFamily="2" charset="77"/>
                <a:cs typeface="Calibri Light"/>
              </a:rPr>
              <a:t>The Pitfalls of </a:t>
            </a:r>
            <a:r>
              <a:rPr lang="en-US" sz="4000" b="1" dirty="0" err="1">
                <a:latin typeface="Palatino" pitchFamily="2" charset="77"/>
                <a:ea typeface="Palatino" pitchFamily="2" charset="77"/>
                <a:cs typeface="Calibri Light"/>
              </a:rPr>
              <a:t>AlphaFold</a:t>
            </a:r>
            <a:endParaRPr lang="en-US" sz="4000" b="1" dirty="0">
              <a:latin typeface="Palatino" pitchFamily="2" charset="77"/>
              <a:ea typeface="Palatino" pitchFamily="2" charset="77"/>
            </a:endParaRPr>
          </a:p>
        </p:txBody>
      </p:sp>
      <p:sp>
        <p:nvSpPr>
          <p:cNvPr id="7" name="TextBox 6">
            <a:extLst>
              <a:ext uri="{FF2B5EF4-FFF2-40B4-BE49-F238E27FC236}">
                <a16:creationId xmlns:a16="http://schemas.microsoft.com/office/drawing/2014/main" id="{1FDEA242-7780-6643-A5AA-42184974A6D3}"/>
              </a:ext>
            </a:extLst>
          </p:cNvPr>
          <p:cNvSpPr txBox="1"/>
          <p:nvPr/>
        </p:nvSpPr>
        <p:spPr>
          <a:xfrm>
            <a:off x="232782" y="1300222"/>
            <a:ext cx="11121018"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Palatino" pitchFamily="2" charset="77"/>
                <a:ea typeface="Palatino" pitchFamily="2" charset="77"/>
              </a:rPr>
              <a:t>Effectiveness is directly correlated to the already existing structural data</a:t>
            </a:r>
          </a:p>
        </p:txBody>
      </p:sp>
      <p:pic>
        <p:nvPicPr>
          <p:cNvPr id="8" name="Picture 7">
            <a:extLst>
              <a:ext uri="{FF2B5EF4-FFF2-40B4-BE49-F238E27FC236}">
                <a16:creationId xmlns:a16="http://schemas.microsoft.com/office/drawing/2014/main" id="{E7172454-6AF0-08C6-DCF7-1AD064C08B26}"/>
              </a:ext>
            </a:extLst>
          </p:cNvPr>
          <p:cNvPicPr>
            <a:picLocks noChangeAspect="1"/>
          </p:cNvPicPr>
          <p:nvPr/>
        </p:nvPicPr>
        <p:blipFill rotWithShape="1">
          <a:blip r:embed="rId3">
            <a:extLst>
              <a:ext uri="{28A0092B-C50C-407E-A947-70E740481C1C}">
                <a14:useLocalDpi xmlns:a14="http://schemas.microsoft.com/office/drawing/2010/main" val="0"/>
              </a:ext>
            </a:extLst>
          </a:blip>
          <a:srcRect l="1627" t="13261" r="40023" b="21911"/>
          <a:stretch/>
        </p:blipFill>
        <p:spPr>
          <a:xfrm>
            <a:off x="147480" y="2057020"/>
            <a:ext cx="6320697" cy="3950078"/>
          </a:xfrm>
          <a:prstGeom prst="rect">
            <a:avLst/>
          </a:prstGeom>
        </p:spPr>
      </p:pic>
      <p:sp>
        <p:nvSpPr>
          <p:cNvPr id="9" name="TextBox 8">
            <a:extLst>
              <a:ext uri="{FF2B5EF4-FFF2-40B4-BE49-F238E27FC236}">
                <a16:creationId xmlns:a16="http://schemas.microsoft.com/office/drawing/2014/main" id="{1AC4F316-9CF7-93EE-29F2-07E8B6E3E842}"/>
              </a:ext>
            </a:extLst>
          </p:cNvPr>
          <p:cNvSpPr txBox="1"/>
          <p:nvPr/>
        </p:nvSpPr>
        <p:spPr>
          <a:xfrm>
            <a:off x="93536" y="6314875"/>
            <a:ext cx="9078012" cy="307777"/>
          </a:xfrm>
          <a:prstGeom prst="rect">
            <a:avLst/>
          </a:prstGeom>
          <a:noFill/>
        </p:spPr>
        <p:txBody>
          <a:bodyPr wrap="square" rtlCol="0">
            <a:spAutoFit/>
          </a:bodyPr>
          <a:lstStyle/>
          <a:p>
            <a:r>
              <a:rPr lang="en-US" sz="1400" dirty="0">
                <a:latin typeface="Palatino" pitchFamily="2" charset="77"/>
                <a:ea typeface="Palatino" pitchFamily="2" charset="77"/>
              </a:rPr>
              <a:t>*The black line in this figure is the same measurement across data labelled explicitly as BRAF</a:t>
            </a:r>
          </a:p>
        </p:txBody>
      </p:sp>
      <p:pic>
        <p:nvPicPr>
          <p:cNvPr id="6" name="Picture 5">
            <a:extLst>
              <a:ext uri="{FF2B5EF4-FFF2-40B4-BE49-F238E27FC236}">
                <a16:creationId xmlns:a16="http://schemas.microsoft.com/office/drawing/2014/main" id="{4B380865-8602-71F6-5D01-6D0C11A3C534}"/>
              </a:ext>
            </a:extLst>
          </p:cNvPr>
          <p:cNvPicPr>
            <a:picLocks noChangeAspect="1"/>
          </p:cNvPicPr>
          <p:nvPr/>
        </p:nvPicPr>
        <p:blipFill rotWithShape="1">
          <a:blip r:embed="rId4">
            <a:extLst>
              <a:ext uri="{28A0092B-C50C-407E-A947-70E740481C1C}">
                <a14:useLocalDpi xmlns:a14="http://schemas.microsoft.com/office/drawing/2010/main" val="0"/>
              </a:ext>
            </a:extLst>
          </a:blip>
          <a:srcRect l="4893" t="4671" r="8969" b="3634"/>
          <a:stretch/>
        </p:blipFill>
        <p:spPr>
          <a:xfrm>
            <a:off x="6461736" y="2175310"/>
            <a:ext cx="5419623" cy="3605754"/>
          </a:xfrm>
          <a:prstGeom prst="rect">
            <a:avLst/>
          </a:prstGeom>
        </p:spPr>
      </p:pic>
    </p:spTree>
    <p:extLst>
      <p:ext uri="{BB962C8B-B14F-4D97-AF65-F5344CB8AC3E}">
        <p14:creationId xmlns:p14="http://schemas.microsoft.com/office/powerpoint/2010/main" val="1307178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a:xfrm>
            <a:off x="838200" y="128547"/>
            <a:ext cx="10515600" cy="1325563"/>
          </a:xfrm>
        </p:spPr>
        <p:txBody>
          <a:bodyPr>
            <a:normAutofit/>
          </a:bodyPr>
          <a:lstStyle/>
          <a:p>
            <a:pPr algn="ctr"/>
            <a:r>
              <a:rPr lang="en-US" sz="4000" b="1" dirty="0">
                <a:latin typeface="Palatino" pitchFamily="2" charset="77"/>
                <a:ea typeface="Palatino" pitchFamily="2" charset="77"/>
                <a:cs typeface="Calibri Light"/>
              </a:rPr>
              <a:t>The Pitfalls of </a:t>
            </a:r>
            <a:r>
              <a:rPr lang="en-US" sz="4000" b="1" dirty="0" err="1">
                <a:latin typeface="Palatino" pitchFamily="2" charset="77"/>
                <a:ea typeface="Palatino" pitchFamily="2" charset="77"/>
                <a:cs typeface="Calibri Light"/>
              </a:rPr>
              <a:t>AlphaFold</a:t>
            </a:r>
            <a:endParaRPr lang="en-US" sz="4000" b="1" dirty="0">
              <a:latin typeface="Palatino" pitchFamily="2" charset="77"/>
              <a:ea typeface="Palatino" pitchFamily="2" charset="77"/>
            </a:endParaRPr>
          </a:p>
        </p:txBody>
      </p:sp>
      <p:pic>
        <p:nvPicPr>
          <p:cNvPr id="10" name="Picture 9">
            <a:extLst>
              <a:ext uri="{FF2B5EF4-FFF2-40B4-BE49-F238E27FC236}">
                <a16:creationId xmlns:a16="http://schemas.microsoft.com/office/drawing/2014/main" id="{CE28FE27-CF05-ED30-375A-BDE784B7DD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596" y="1282046"/>
            <a:ext cx="9912808" cy="5575954"/>
          </a:xfrm>
          <a:prstGeom prst="rect">
            <a:avLst/>
          </a:prstGeom>
        </p:spPr>
      </p:pic>
      <p:sp>
        <p:nvSpPr>
          <p:cNvPr id="11" name="TextBox 10">
            <a:extLst>
              <a:ext uri="{FF2B5EF4-FFF2-40B4-BE49-F238E27FC236}">
                <a16:creationId xmlns:a16="http://schemas.microsoft.com/office/drawing/2014/main" id="{7CF21859-8191-D01E-5E6B-B6DD0BAA742C}"/>
              </a:ext>
            </a:extLst>
          </p:cNvPr>
          <p:cNvSpPr txBox="1"/>
          <p:nvPr/>
        </p:nvSpPr>
        <p:spPr>
          <a:xfrm>
            <a:off x="415084" y="1282046"/>
            <a:ext cx="7315200" cy="8887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Palatino" pitchFamily="2" charset="77"/>
                <a:ea typeface="Palatino" pitchFamily="2" charset="77"/>
              </a:rPr>
              <a:t>Dynamics integral to all of protein function and behavior</a:t>
            </a:r>
          </a:p>
          <a:p>
            <a:pPr marL="285750" indent="-285750">
              <a:lnSpc>
                <a:spcPct val="150000"/>
              </a:lnSpc>
              <a:buFont typeface="Arial" panose="020B0604020202020204" pitchFamily="34" charset="0"/>
              <a:buChar char="•"/>
            </a:pPr>
            <a:r>
              <a:rPr lang="en-US" dirty="0">
                <a:latin typeface="Palatino" pitchFamily="2" charset="77"/>
                <a:ea typeface="Palatino" pitchFamily="2" charset="77"/>
              </a:rPr>
              <a:t>Proteins have so many variables affecting them post-folding!</a:t>
            </a:r>
          </a:p>
        </p:txBody>
      </p:sp>
    </p:spTree>
    <p:extLst>
      <p:ext uri="{BB962C8B-B14F-4D97-AF65-F5344CB8AC3E}">
        <p14:creationId xmlns:p14="http://schemas.microsoft.com/office/powerpoint/2010/main" val="2112540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a:xfrm>
            <a:off x="838200" y="128547"/>
            <a:ext cx="10515600" cy="1325563"/>
          </a:xfrm>
        </p:spPr>
        <p:txBody>
          <a:bodyPr>
            <a:normAutofit/>
          </a:bodyPr>
          <a:lstStyle/>
          <a:p>
            <a:pPr algn="ctr"/>
            <a:r>
              <a:rPr lang="en-US" sz="4000" b="1" dirty="0">
                <a:latin typeface="Palatino" pitchFamily="2" charset="77"/>
                <a:ea typeface="Palatino" pitchFamily="2" charset="77"/>
                <a:cs typeface="Calibri Light"/>
              </a:rPr>
              <a:t>CDK2 – Cyclin-Dependent Kinase 2</a:t>
            </a:r>
            <a:endParaRPr lang="en-US" sz="4000" b="1" dirty="0">
              <a:latin typeface="Palatino" pitchFamily="2" charset="77"/>
              <a:ea typeface="Palatino" pitchFamily="2" charset="77"/>
            </a:endParaRPr>
          </a:p>
        </p:txBody>
      </p:sp>
      <p:pic>
        <p:nvPicPr>
          <p:cNvPr id="5" name="Picture 4">
            <a:extLst>
              <a:ext uri="{FF2B5EF4-FFF2-40B4-BE49-F238E27FC236}">
                <a16:creationId xmlns:a16="http://schemas.microsoft.com/office/drawing/2014/main" id="{156103BD-8875-693C-CC53-63CE661F5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5866" y="4232782"/>
            <a:ext cx="3637934" cy="2548156"/>
          </a:xfrm>
          <a:prstGeom prst="rect">
            <a:avLst/>
          </a:prstGeom>
        </p:spPr>
      </p:pic>
      <p:pic>
        <p:nvPicPr>
          <p:cNvPr id="6" name="Picture 5">
            <a:extLst>
              <a:ext uri="{FF2B5EF4-FFF2-40B4-BE49-F238E27FC236}">
                <a16:creationId xmlns:a16="http://schemas.microsoft.com/office/drawing/2014/main" id="{13F5D254-ADBF-19B9-EAA4-C092DACE173A}"/>
              </a:ext>
            </a:extLst>
          </p:cNvPr>
          <p:cNvPicPr>
            <a:picLocks noChangeAspect="1"/>
          </p:cNvPicPr>
          <p:nvPr/>
        </p:nvPicPr>
        <p:blipFill rotWithShape="1">
          <a:blip r:embed="rId4"/>
          <a:srcRect l="8836" r="10404"/>
          <a:stretch/>
        </p:blipFill>
        <p:spPr>
          <a:xfrm>
            <a:off x="7600595" y="1194057"/>
            <a:ext cx="4109546" cy="2862321"/>
          </a:xfrm>
          <a:prstGeom prst="rect">
            <a:avLst/>
          </a:prstGeom>
        </p:spPr>
      </p:pic>
      <p:sp>
        <p:nvSpPr>
          <p:cNvPr id="8" name="TextBox 7">
            <a:extLst>
              <a:ext uri="{FF2B5EF4-FFF2-40B4-BE49-F238E27FC236}">
                <a16:creationId xmlns:a16="http://schemas.microsoft.com/office/drawing/2014/main" id="{193CE826-B187-227C-D564-1D111D4997EC}"/>
              </a:ext>
            </a:extLst>
          </p:cNvPr>
          <p:cNvSpPr txBox="1"/>
          <p:nvPr/>
        </p:nvSpPr>
        <p:spPr>
          <a:xfrm>
            <a:off x="306029" y="2157781"/>
            <a:ext cx="6979674" cy="379719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GB" i="0" u="none" strike="noStrike" dirty="0">
                <a:effectLst/>
                <a:latin typeface="Palatino" pitchFamily="2" charset="77"/>
                <a:ea typeface="Palatino" pitchFamily="2" charset="77"/>
              </a:rPr>
              <a:t>Cyclin-dependent kinase 2 (CDK2) is a serine/threonine protein kinase, which has a role in the G1/S transition, the initiation of DNA synthesis, and the regulation of the exit from S phase</a:t>
            </a:r>
          </a:p>
          <a:p>
            <a:pPr algn="just">
              <a:lnSpc>
                <a:spcPct val="150000"/>
              </a:lnSpc>
            </a:pPr>
            <a:endParaRPr lang="en-GB" i="0" u="none" strike="noStrike" dirty="0">
              <a:effectLst/>
              <a:latin typeface="Palatino" pitchFamily="2" charset="77"/>
              <a:ea typeface="Palatino" pitchFamily="2" charset="77"/>
            </a:endParaRPr>
          </a:p>
          <a:p>
            <a:pPr marL="285750" indent="-285750" algn="just">
              <a:lnSpc>
                <a:spcPct val="150000"/>
              </a:lnSpc>
              <a:buFont typeface="Arial" panose="020B0604020202020204" pitchFamily="34" charset="0"/>
              <a:buChar char="•"/>
            </a:pPr>
            <a:r>
              <a:rPr lang="en-US" dirty="0">
                <a:latin typeface="Palatino" pitchFamily="2" charset="77"/>
                <a:ea typeface="Palatino" pitchFamily="2" charset="77"/>
              </a:rPr>
              <a:t>A drug that inhibits CDK2 activity could potentially prevent its effect on cell proliferation, which could be used to treat potential cancers that are caused by over-active CDK2 proteins</a:t>
            </a:r>
          </a:p>
          <a:p>
            <a:pPr marL="285750" indent="-285750" algn="just">
              <a:lnSpc>
                <a:spcPct val="150000"/>
              </a:lnSpc>
              <a:buFont typeface="Arial" panose="020B0604020202020204" pitchFamily="34" charset="0"/>
              <a:buChar char="•"/>
            </a:pPr>
            <a:endParaRPr lang="en-US" dirty="0">
              <a:latin typeface="Palatino" pitchFamily="2" charset="77"/>
              <a:ea typeface="Palatino" pitchFamily="2" charset="77"/>
            </a:endParaRPr>
          </a:p>
          <a:p>
            <a:pPr marL="285750" indent="-285750" algn="just">
              <a:lnSpc>
                <a:spcPct val="150000"/>
              </a:lnSpc>
              <a:buFont typeface="Arial" panose="020B0604020202020204" pitchFamily="34" charset="0"/>
              <a:buChar char="•"/>
            </a:pPr>
            <a:endParaRPr lang="en-US" dirty="0">
              <a:latin typeface="Palatino" pitchFamily="2" charset="77"/>
              <a:ea typeface="Palatino" pitchFamily="2" charset="77"/>
            </a:endParaRPr>
          </a:p>
        </p:txBody>
      </p:sp>
    </p:spTree>
    <p:extLst>
      <p:ext uri="{BB962C8B-B14F-4D97-AF65-F5344CB8AC3E}">
        <p14:creationId xmlns:p14="http://schemas.microsoft.com/office/powerpoint/2010/main" val="2522072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D8F86-A950-65AA-3ABC-DE6F919F0B53}"/>
              </a:ext>
            </a:extLst>
          </p:cNvPr>
          <p:cNvSpPr>
            <a:spLocks noGrp="1"/>
          </p:cNvSpPr>
          <p:nvPr>
            <p:ph type="title"/>
          </p:nvPr>
        </p:nvSpPr>
        <p:spPr/>
        <p:txBody>
          <a:bodyPr>
            <a:normAutofit/>
          </a:bodyPr>
          <a:lstStyle/>
          <a:p>
            <a:pPr algn="ctr"/>
            <a:r>
              <a:rPr lang="en-US" sz="4000" b="1" dirty="0">
                <a:latin typeface="Palatino" pitchFamily="2" charset="77"/>
                <a:ea typeface="Palatino" pitchFamily="2" charset="77"/>
                <a:cs typeface="Verdana" panose="020B0604030504040204" pitchFamily="34" charset="0"/>
              </a:rPr>
              <a:t>Introduction to Biomolecular Simulations</a:t>
            </a:r>
            <a:br>
              <a:rPr lang="en-US" sz="4000" b="1" dirty="0">
                <a:latin typeface="Palatino" pitchFamily="2" charset="77"/>
                <a:ea typeface="Palatino" pitchFamily="2" charset="77"/>
                <a:cs typeface="Verdana" panose="020B0604030504040204" pitchFamily="34" charset="0"/>
              </a:rPr>
            </a:br>
            <a:r>
              <a:rPr lang="en-US" sz="2800" b="1" dirty="0">
                <a:latin typeface="Palatino" pitchFamily="2" charset="77"/>
                <a:ea typeface="Palatino" pitchFamily="2" charset="77"/>
                <a:cs typeface="Verdana" panose="020B0604030504040204" pitchFamily="34" charset="0"/>
              </a:rPr>
              <a:t>Practical session</a:t>
            </a:r>
          </a:p>
        </p:txBody>
      </p:sp>
      <p:sp>
        <p:nvSpPr>
          <p:cNvPr id="3" name="Content Placeholder 2">
            <a:extLst>
              <a:ext uri="{FF2B5EF4-FFF2-40B4-BE49-F238E27FC236}">
                <a16:creationId xmlns:a16="http://schemas.microsoft.com/office/drawing/2014/main" id="{80F7287C-8F50-051F-40DE-3D61426E0FF2}"/>
              </a:ext>
            </a:extLst>
          </p:cNvPr>
          <p:cNvSpPr>
            <a:spLocks noGrp="1"/>
          </p:cNvSpPr>
          <p:nvPr>
            <p:ph idx="1"/>
          </p:nvPr>
        </p:nvSpPr>
        <p:spPr>
          <a:xfrm>
            <a:off x="838200" y="1649953"/>
            <a:ext cx="10515600" cy="4351338"/>
          </a:xfrm>
        </p:spPr>
        <p:txBody>
          <a:bodyPr>
            <a:noAutofit/>
          </a:bodyPr>
          <a:lstStyle/>
          <a:p>
            <a:pPr>
              <a:lnSpc>
                <a:spcPct val="160000"/>
              </a:lnSpc>
            </a:pPr>
            <a:r>
              <a:rPr lang="en-US" sz="1800" dirty="0">
                <a:latin typeface="Palatino" pitchFamily="2" charset="77"/>
                <a:ea typeface="Palatino" pitchFamily="2" charset="77"/>
              </a:rPr>
              <a:t>AlphaFold2, how to access it and use it through Google </a:t>
            </a:r>
            <a:r>
              <a:rPr lang="en-US" sz="1800" dirty="0" err="1">
                <a:latin typeface="Palatino" pitchFamily="2" charset="77"/>
                <a:ea typeface="Palatino" pitchFamily="2" charset="77"/>
              </a:rPr>
              <a:t>Colab</a:t>
            </a:r>
            <a:endParaRPr lang="en-US" sz="1800" dirty="0">
              <a:latin typeface="Palatino" pitchFamily="2" charset="77"/>
              <a:ea typeface="Palatino" pitchFamily="2" charset="77"/>
            </a:endParaRPr>
          </a:p>
          <a:p>
            <a:pPr>
              <a:lnSpc>
                <a:spcPct val="160000"/>
              </a:lnSpc>
            </a:pPr>
            <a:r>
              <a:rPr lang="en-US" sz="1800" dirty="0">
                <a:latin typeface="Palatino" pitchFamily="2" charset="77"/>
                <a:ea typeface="Palatino" pitchFamily="2" charset="77"/>
              </a:rPr>
              <a:t>Learn how to set up a simulation using CHARMM-GUI</a:t>
            </a:r>
          </a:p>
          <a:p>
            <a:pPr lvl="1">
              <a:lnSpc>
                <a:spcPct val="160000"/>
              </a:lnSpc>
            </a:pPr>
            <a:r>
              <a:rPr lang="en-US" sz="1800" dirty="0">
                <a:latin typeface="Palatino" pitchFamily="2" charset="77"/>
                <a:ea typeface="Palatino" pitchFamily="2" charset="77"/>
              </a:rPr>
              <a:t>A walkthrough setting up a simulation of a CDK2 water-ligand system</a:t>
            </a:r>
          </a:p>
          <a:p>
            <a:pPr lvl="1">
              <a:lnSpc>
                <a:spcPct val="160000"/>
              </a:lnSpc>
            </a:pPr>
            <a:r>
              <a:rPr lang="en-US" sz="1800" dirty="0">
                <a:latin typeface="Palatino" pitchFamily="2" charset="77"/>
                <a:ea typeface="Palatino" pitchFamily="2" charset="77"/>
              </a:rPr>
              <a:t>A walkthrough setting up a basic membrane system of GPI-CD59 </a:t>
            </a:r>
          </a:p>
        </p:txBody>
      </p:sp>
      <p:pic>
        <p:nvPicPr>
          <p:cNvPr id="3078" name="Picture 6">
            <a:extLst>
              <a:ext uri="{FF2B5EF4-FFF2-40B4-BE49-F238E27FC236}">
                <a16:creationId xmlns:a16="http://schemas.microsoft.com/office/drawing/2014/main" id="{0B59AE84-976A-875D-0D8F-49689E77E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351681" y="3506103"/>
            <a:ext cx="2953383" cy="35808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94D0FBA-C6E8-16B4-4445-8FFDDBCD2F6A}"/>
              </a:ext>
            </a:extLst>
          </p:cNvPr>
          <p:cNvPicPr>
            <a:picLocks noChangeAspect="1"/>
          </p:cNvPicPr>
          <p:nvPr/>
        </p:nvPicPr>
        <p:blipFill>
          <a:blip r:embed="rId4"/>
          <a:stretch>
            <a:fillRect/>
          </a:stretch>
        </p:blipFill>
        <p:spPr>
          <a:xfrm>
            <a:off x="7389346" y="3906089"/>
            <a:ext cx="2926945" cy="2780889"/>
          </a:xfrm>
          <a:prstGeom prst="rect">
            <a:avLst/>
          </a:prstGeom>
        </p:spPr>
      </p:pic>
    </p:spTree>
    <p:extLst>
      <p:ext uri="{BB962C8B-B14F-4D97-AF65-F5344CB8AC3E}">
        <p14:creationId xmlns:p14="http://schemas.microsoft.com/office/powerpoint/2010/main" val="6151012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a:xfrm>
            <a:off x="838200" y="128547"/>
            <a:ext cx="10515600" cy="1325563"/>
          </a:xfrm>
        </p:spPr>
        <p:txBody>
          <a:bodyPr>
            <a:normAutofit/>
          </a:bodyPr>
          <a:lstStyle/>
          <a:p>
            <a:pPr algn="ctr"/>
            <a:r>
              <a:rPr lang="en-US" sz="4000" b="1" dirty="0">
                <a:latin typeface="Palatino" pitchFamily="2" charset="77"/>
                <a:ea typeface="Palatino" pitchFamily="2" charset="77"/>
                <a:cs typeface="Calibri Light"/>
              </a:rPr>
              <a:t>GPI-CD59 in Plasma Membrane</a:t>
            </a:r>
            <a:endParaRPr lang="en-US" sz="4000" b="1" dirty="0">
              <a:latin typeface="Palatino" pitchFamily="2" charset="77"/>
              <a:ea typeface="Palatino" pitchFamily="2" charset="77"/>
            </a:endParaRPr>
          </a:p>
        </p:txBody>
      </p:sp>
      <p:pic>
        <p:nvPicPr>
          <p:cNvPr id="7" name="Picture 6">
            <a:extLst>
              <a:ext uri="{FF2B5EF4-FFF2-40B4-BE49-F238E27FC236}">
                <a16:creationId xmlns:a16="http://schemas.microsoft.com/office/drawing/2014/main" id="{789FB367-4784-3005-7B69-81FA7615E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630564" y="706219"/>
            <a:ext cx="4390923" cy="53238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AB97CBDB-0F1E-F8B3-3F57-E1E704360310}"/>
              </a:ext>
            </a:extLst>
          </p:cNvPr>
          <p:cNvGraphicFramePr>
            <a:graphicFrameLocks noGrp="1"/>
          </p:cNvGraphicFramePr>
          <p:nvPr>
            <p:extLst>
              <p:ext uri="{D42A27DB-BD31-4B8C-83A1-F6EECF244321}">
                <p14:modId xmlns:p14="http://schemas.microsoft.com/office/powerpoint/2010/main" val="2991381354"/>
              </p:ext>
            </p:extLst>
          </p:nvPr>
        </p:nvGraphicFramePr>
        <p:xfrm>
          <a:off x="1803754" y="5563593"/>
          <a:ext cx="8044544" cy="1165860"/>
        </p:xfrm>
        <a:graphic>
          <a:graphicData uri="http://schemas.openxmlformats.org/drawingml/2006/table">
            <a:tbl>
              <a:tblPr/>
              <a:tblGrid>
                <a:gridCol w="2011136">
                  <a:extLst>
                    <a:ext uri="{9D8B030D-6E8A-4147-A177-3AD203B41FA5}">
                      <a16:colId xmlns:a16="http://schemas.microsoft.com/office/drawing/2014/main" val="2732782243"/>
                    </a:ext>
                  </a:extLst>
                </a:gridCol>
                <a:gridCol w="2011136">
                  <a:extLst>
                    <a:ext uri="{9D8B030D-6E8A-4147-A177-3AD203B41FA5}">
                      <a16:colId xmlns:a16="http://schemas.microsoft.com/office/drawing/2014/main" val="1886578085"/>
                    </a:ext>
                  </a:extLst>
                </a:gridCol>
                <a:gridCol w="2011136">
                  <a:extLst>
                    <a:ext uri="{9D8B030D-6E8A-4147-A177-3AD203B41FA5}">
                      <a16:colId xmlns:a16="http://schemas.microsoft.com/office/drawing/2014/main" val="4033282533"/>
                    </a:ext>
                  </a:extLst>
                </a:gridCol>
                <a:gridCol w="2011136">
                  <a:extLst>
                    <a:ext uri="{9D8B030D-6E8A-4147-A177-3AD203B41FA5}">
                      <a16:colId xmlns:a16="http://schemas.microsoft.com/office/drawing/2014/main" val="163918084"/>
                    </a:ext>
                  </a:extLst>
                </a:gridCol>
              </a:tblGrid>
              <a:tr h="0">
                <a:tc>
                  <a:txBody>
                    <a:bodyPr/>
                    <a:lstStyle/>
                    <a:p>
                      <a:pPr algn="ctr"/>
                      <a:r>
                        <a:rPr lang="en-GB" b="1">
                          <a:effectLst/>
                        </a:rPr>
                        <a:t>Leaflet</a:t>
                      </a:r>
                    </a:p>
                  </a:txBody>
                  <a:tcPr marL="123825" marR="123825" marT="57150" marB="57150" anchor="ctr">
                    <a:lnL>
                      <a:noFill/>
                    </a:lnL>
                    <a:lnR>
                      <a:noFill/>
                    </a:lnR>
                    <a:lnT>
                      <a:noFill/>
                    </a:lnT>
                    <a:lnB>
                      <a:noFill/>
                    </a:lnB>
                  </a:tcPr>
                </a:tc>
                <a:tc>
                  <a:txBody>
                    <a:bodyPr/>
                    <a:lstStyle/>
                    <a:p>
                      <a:pPr algn="ctr"/>
                      <a:r>
                        <a:rPr lang="en-GB" b="1">
                          <a:effectLst/>
                        </a:rPr>
                        <a:t>Cholesterol</a:t>
                      </a:r>
                    </a:p>
                  </a:txBody>
                  <a:tcPr marL="123825" marR="123825" marT="57150" marB="57150" anchor="ctr">
                    <a:lnL>
                      <a:noFill/>
                    </a:lnL>
                    <a:lnR>
                      <a:noFill/>
                    </a:lnR>
                    <a:lnT>
                      <a:noFill/>
                    </a:lnT>
                    <a:lnB>
                      <a:noFill/>
                    </a:lnB>
                  </a:tcPr>
                </a:tc>
                <a:tc>
                  <a:txBody>
                    <a:bodyPr/>
                    <a:lstStyle/>
                    <a:p>
                      <a:pPr algn="ctr"/>
                      <a:r>
                        <a:rPr lang="en-GB" b="1">
                          <a:effectLst/>
                        </a:rPr>
                        <a:t>POPE</a:t>
                      </a:r>
                    </a:p>
                  </a:txBody>
                  <a:tcPr marL="123825" marR="123825" marT="57150" marB="57150" anchor="ctr">
                    <a:lnL>
                      <a:noFill/>
                    </a:lnL>
                    <a:lnR>
                      <a:noFill/>
                    </a:lnR>
                    <a:lnT>
                      <a:noFill/>
                    </a:lnT>
                    <a:lnB>
                      <a:noFill/>
                    </a:lnB>
                  </a:tcPr>
                </a:tc>
                <a:tc>
                  <a:txBody>
                    <a:bodyPr/>
                    <a:lstStyle/>
                    <a:p>
                      <a:pPr algn="ctr"/>
                      <a:r>
                        <a:rPr lang="en-GB" b="1">
                          <a:effectLst/>
                        </a:rPr>
                        <a:t>PSM</a:t>
                      </a:r>
                    </a:p>
                  </a:txBody>
                  <a:tcPr marL="123825" marR="123825" marT="57150" marB="57150" anchor="ctr">
                    <a:lnL>
                      <a:noFill/>
                    </a:lnL>
                    <a:lnR>
                      <a:noFill/>
                    </a:lnR>
                    <a:lnT>
                      <a:noFill/>
                    </a:lnT>
                    <a:lnB>
                      <a:noFill/>
                    </a:lnB>
                  </a:tcPr>
                </a:tc>
                <a:extLst>
                  <a:ext uri="{0D108BD9-81ED-4DB2-BD59-A6C34878D82A}">
                    <a16:rowId xmlns:a16="http://schemas.microsoft.com/office/drawing/2014/main" val="4203658275"/>
                  </a:ext>
                </a:extLst>
              </a:tr>
              <a:tr h="0">
                <a:tc>
                  <a:txBody>
                    <a:bodyPr/>
                    <a:lstStyle/>
                    <a:p>
                      <a:pPr algn="ctr"/>
                      <a:r>
                        <a:rPr lang="en-GB">
                          <a:effectLst/>
                        </a:rPr>
                        <a:t>upper leaflet</a:t>
                      </a:r>
                    </a:p>
                  </a:txBody>
                  <a:tcPr marL="123825" marR="123825" marT="57150" marB="57150" anchor="ctr">
                    <a:lnL>
                      <a:noFill/>
                    </a:lnL>
                    <a:lnR>
                      <a:noFill/>
                    </a:lnR>
                    <a:lnT>
                      <a:noFill/>
                    </a:lnT>
                    <a:lnB>
                      <a:noFill/>
                    </a:lnB>
                  </a:tcPr>
                </a:tc>
                <a:tc>
                  <a:txBody>
                    <a:bodyPr/>
                    <a:lstStyle/>
                    <a:p>
                      <a:pPr algn="ctr"/>
                      <a:r>
                        <a:rPr lang="en-GB">
                          <a:effectLst/>
                        </a:rPr>
                        <a:t>72</a:t>
                      </a:r>
                    </a:p>
                  </a:txBody>
                  <a:tcPr marL="123825" marR="123825" marT="57150" marB="57150" anchor="ctr">
                    <a:lnL>
                      <a:noFill/>
                    </a:lnL>
                    <a:lnR>
                      <a:noFill/>
                    </a:lnR>
                    <a:lnT>
                      <a:noFill/>
                    </a:lnT>
                    <a:lnB>
                      <a:noFill/>
                    </a:lnB>
                  </a:tcPr>
                </a:tc>
                <a:tc>
                  <a:txBody>
                    <a:bodyPr/>
                    <a:lstStyle/>
                    <a:p>
                      <a:pPr algn="ctr"/>
                      <a:r>
                        <a:rPr lang="en-GB">
                          <a:effectLst/>
                        </a:rPr>
                        <a:t>74</a:t>
                      </a:r>
                    </a:p>
                  </a:txBody>
                  <a:tcPr marL="123825" marR="123825" marT="57150" marB="57150" anchor="ctr">
                    <a:lnL>
                      <a:noFill/>
                    </a:lnL>
                    <a:lnR>
                      <a:noFill/>
                    </a:lnR>
                    <a:lnT>
                      <a:noFill/>
                    </a:lnT>
                    <a:lnB>
                      <a:noFill/>
                    </a:lnB>
                  </a:tcPr>
                </a:tc>
                <a:tc>
                  <a:txBody>
                    <a:bodyPr/>
                    <a:lstStyle/>
                    <a:p>
                      <a:pPr algn="ctr"/>
                      <a:r>
                        <a:rPr lang="en-GB">
                          <a:effectLst/>
                        </a:rPr>
                        <a:t>67</a:t>
                      </a:r>
                    </a:p>
                  </a:txBody>
                  <a:tcPr marL="123825" marR="123825" marT="57150" marB="57150" anchor="ctr">
                    <a:lnL>
                      <a:noFill/>
                    </a:lnL>
                    <a:lnR>
                      <a:noFill/>
                    </a:lnR>
                    <a:lnT>
                      <a:noFill/>
                    </a:lnT>
                    <a:lnB>
                      <a:noFill/>
                    </a:lnB>
                  </a:tcPr>
                </a:tc>
                <a:extLst>
                  <a:ext uri="{0D108BD9-81ED-4DB2-BD59-A6C34878D82A}">
                    <a16:rowId xmlns:a16="http://schemas.microsoft.com/office/drawing/2014/main" val="4063207459"/>
                  </a:ext>
                </a:extLst>
              </a:tr>
              <a:tr h="0">
                <a:tc>
                  <a:txBody>
                    <a:bodyPr/>
                    <a:lstStyle/>
                    <a:p>
                      <a:pPr algn="ctr"/>
                      <a:r>
                        <a:rPr lang="en-GB" dirty="0">
                          <a:effectLst/>
                        </a:rPr>
                        <a:t>lower leaflet</a:t>
                      </a:r>
                    </a:p>
                  </a:txBody>
                  <a:tcPr marL="123825" marR="123825" marT="57150" marB="57150" anchor="ctr">
                    <a:lnL>
                      <a:noFill/>
                    </a:lnL>
                    <a:lnR>
                      <a:noFill/>
                    </a:lnR>
                    <a:lnT>
                      <a:noFill/>
                    </a:lnT>
                    <a:lnB>
                      <a:noFill/>
                    </a:lnB>
                  </a:tcPr>
                </a:tc>
                <a:tc>
                  <a:txBody>
                    <a:bodyPr/>
                    <a:lstStyle/>
                    <a:p>
                      <a:pPr algn="ctr"/>
                      <a:r>
                        <a:rPr lang="en-GB">
                          <a:effectLst/>
                        </a:rPr>
                        <a:t>73</a:t>
                      </a:r>
                    </a:p>
                  </a:txBody>
                  <a:tcPr marL="123825" marR="123825" marT="57150" marB="57150" anchor="ctr">
                    <a:lnL>
                      <a:noFill/>
                    </a:lnL>
                    <a:lnR>
                      <a:noFill/>
                    </a:lnR>
                    <a:lnT>
                      <a:noFill/>
                    </a:lnT>
                    <a:lnB>
                      <a:noFill/>
                    </a:lnB>
                  </a:tcPr>
                </a:tc>
                <a:tc>
                  <a:txBody>
                    <a:bodyPr/>
                    <a:lstStyle/>
                    <a:p>
                      <a:pPr algn="ctr"/>
                      <a:r>
                        <a:rPr lang="en-GB">
                          <a:effectLst/>
                        </a:rPr>
                        <a:t>75</a:t>
                      </a:r>
                    </a:p>
                  </a:txBody>
                  <a:tcPr marL="123825" marR="123825" marT="57150" marB="57150" anchor="ctr">
                    <a:lnL>
                      <a:noFill/>
                    </a:lnL>
                    <a:lnR>
                      <a:noFill/>
                    </a:lnR>
                    <a:lnT>
                      <a:noFill/>
                    </a:lnT>
                    <a:lnB>
                      <a:noFill/>
                    </a:lnB>
                  </a:tcPr>
                </a:tc>
                <a:tc>
                  <a:txBody>
                    <a:bodyPr/>
                    <a:lstStyle/>
                    <a:p>
                      <a:pPr algn="ctr"/>
                      <a:r>
                        <a:rPr lang="en-GB" dirty="0">
                          <a:effectLst/>
                        </a:rPr>
                        <a:t>68</a:t>
                      </a:r>
                    </a:p>
                  </a:txBody>
                  <a:tcPr marL="123825" marR="123825" marT="57150" marB="57150" anchor="ctr">
                    <a:lnL>
                      <a:noFill/>
                    </a:lnL>
                    <a:lnR>
                      <a:noFill/>
                    </a:lnR>
                    <a:lnT>
                      <a:noFill/>
                    </a:lnT>
                    <a:lnB>
                      <a:noFill/>
                    </a:lnB>
                  </a:tcPr>
                </a:tc>
                <a:extLst>
                  <a:ext uri="{0D108BD9-81ED-4DB2-BD59-A6C34878D82A}">
                    <a16:rowId xmlns:a16="http://schemas.microsoft.com/office/drawing/2014/main" val="1961539447"/>
                  </a:ext>
                </a:extLst>
              </a:tr>
            </a:tbl>
          </a:graphicData>
        </a:graphic>
      </p:graphicFrame>
    </p:spTree>
    <p:extLst>
      <p:ext uri="{BB962C8B-B14F-4D97-AF65-F5344CB8AC3E}">
        <p14:creationId xmlns:p14="http://schemas.microsoft.com/office/powerpoint/2010/main" val="4201510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2AE-01CA-4228-D76F-D5557382B5EC}"/>
              </a:ext>
            </a:extLst>
          </p:cNvPr>
          <p:cNvSpPr>
            <a:spLocks noGrp="1"/>
          </p:cNvSpPr>
          <p:nvPr>
            <p:ph type="title"/>
          </p:nvPr>
        </p:nvSpPr>
        <p:spPr>
          <a:xfrm>
            <a:off x="838200" y="2766218"/>
            <a:ext cx="10515600" cy="1325563"/>
          </a:xfrm>
        </p:spPr>
        <p:txBody>
          <a:bodyPr>
            <a:normAutofit/>
          </a:bodyPr>
          <a:lstStyle/>
          <a:p>
            <a:pPr algn="ctr"/>
            <a:r>
              <a:rPr lang="en-US" sz="7200" b="1" dirty="0">
                <a:latin typeface="Palatino" pitchFamily="2" charset="77"/>
                <a:ea typeface="Palatino" pitchFamily="2" charset="77"/>
                <a:cs typeface="Tahoma" panose="020B0604030504040204" pitchFamily="34" charset="0"/>
              </a:rPr>
              <a:t>Any questions?</a:t>
            </a:r>
          </a:p>
        </p:txBody>
      </p:sp>
    </p:spTree>
    <p:extLst>
      <p:ext uri="{BB962C8B-B14F-4D97-AF65-F5344CB8AC3E}">
        <p14:creationId xmlns:p14="http://schemas.microsoft.com/office/powerpoint/2010/main" val="3207277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52182B5-DE9F-EFB6-3ECC-043B759FFB58}"/>
              </a:ext>
            </a:extLst>
          </p:cNvPr>
          <p:cNvPicPr>
            <a:picLocks noChangeAspect="1"/>
          </p:cNvPicPr>
          <p:nvPr/>
        </p:nvPicPr>
        <p:blipFill rotWithShape="1">
          <a:blip r:embed="rId2">
            <a:extLst>
              <a:ext uri="{28A0092B-C50C-407E-A947-70E740481C1C}">
                <a14:useLocalDpi xmlns:a14="http://schemas.microsoft.com/office/drawing/2010/main" val="0"/>
              </a:ext>
            </a:extLst>
          </a:blip>
          <a:srcRect t="4159" b="7280"/>
          <a:stretch/>
        </p:blipFill>
        <p:spPr>
          <a:xfrm>
            <a:off x="117987" y="1666974"/>
            <a:ext cx="6268065" cy="4825901"/>
          </a:xfrm>
          <a:prstGeom prst="rect">
            <a:avLst/>
          </a:prstGeom>
        </p:spPr>
      </p:pic>
      <p:sp>
        <p:nvSpPr>
          <p:cNvPr id="17" name="TextBox 16">
            <a:extLst>
              <a:ext uri="{FF2B5EF4-FFF2-40B4-BE49-F238E27FC236}">
                <a16:creationId xmlns:a16="http://schemas.microsoft.com/office/drawing/2014/main" id="{0713F8C6-3FB7-D941-8F7C-B008FDA57396}"/>
              </a:ext>
            </a:extLst>
          </p:cNvPr>
          <p:cNvSpPr txBox="1"/>
          <p:nvPr/>
        </p:nvSpPr>
        <p:spPr>
          <a:xfrm>
            <a:off x="-63375" y="6640241"/>
            <a:ext cx="12255375" cy="215444"/>
          </a:xfrm>
          <a:prstGeom prst="rect">
            <a:avLst/>
          </a:prstGeom>
          <a:noFill/>
        </p:spPr>
        <p:txBody>
          <a:bodyPr wrap="square">
            <a:spAutoFit/>
          </a:bodyPr>
          <a:lstStyle/>
          <a:p>
            <a:r>
              <a:rPr lang="en-US" sz="800" dirty="0"/>
              <a:t>Chow, Christopher , Stein, Wilfred D. , Laskey, Ronald A. , Slack, Jonathan M.W. , </a:t>
            </a:r>
            <a:r>
              <a:rPr lang="en-US" sz="800" dirty="0" err="1"/>
              <a:t>Lodish</a:t>
            </a:r>
            <a:r>
              <a:rPr lang="en-US" sz="800" dirty="0"/>
              <a:t>, Harvey F. , Alberts, Bruce M. , </a:t>
            </a:r>
            <a:r>
              <a:rPr lang="en-US" sz="800" dirty="0" err="1"/>
              <a:t>Bernfield</a:t>
            </a:r>
            <a:r>
              <a:rPr lang="en-US" sz="800" dirty="0"/>
              <a:t>, Merton R. , Cooper, John A. , Cuffe, Michael and </a:t>
            </a:r>
            <a:r>
              <a:rPr lang="en-US" sz="800" dirty="0" err="1"/>
              <a:t>Staehelin</a:t>
            </a:r>
            <a:r>
              <a:rPr lang="en-US" sz="800" dirty="0"/>
              <a:t>, L. Andrew. "cell". </a:t>
            </a:r>
            <a:r>
              <a:rPr lang="en-US" sz="800" i="1" dirty="0"/>
              <a:t>Encyclopedia Britannica</a:t>
            </a:r>
            <a:r>
              <a:rPr lang="en-US" sz="800" dirty="0"/>
              <a:t>, https://www.britannica.com/science/cell-biology.</a:t>
            </a:r>
          </a:p>
        </p:txBody>
      </p:sp>
      <p:sp>
        <p:nvSpPr>
          <p:cNvPr id="18" name="TextBox 17">
            <a:extLst>
              <a:ext uri="{FF2B5EF4-FFF2-40B4-BE49-F238E27FC236}">
                <a16:creationId xmlns:a16="http://schemas.microsoft.com/office/drawing/2014/main" id="{0C4C7DD7-A868-8BC9-434C-DEC116F6D1E2}"/>
              </a:ext>
            </a:extLst>
          </p:cNvPr>
          <p:cNvSpPr txBox="1"/>
          <p:nvPr/>
        </p:nvSpPr>
        <p:spPr>
          <a:xfrm>
            <a:off x="6695767" y="2704791"/>
            <a:ext cx="5250887" cy="328551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000" dirty="0">
                <a:latin typeface="Palatino" pitchFamily="2" charset="77"/>
                <a:ea typeface="Palatino" pitchFamily="2" charset="77"/>
              </a:rPr>
              <a:t>The eukaryotic cell is an incredibly complex and delicate structure, refined through millennia of evolution</a:t>
            </a:r>
          </a:p>
          <a:p>
            <a:pPr marL="285750" indent="-285750" algn="just">
              <a:lnSpc>
                <a:spcPct val="150000"/>
              </a:lnSpc>
              <a:buFont typeface="Arial" panose="020B0604020202020204" pitchFamily="34" charset="0"/>
              <a:buChar char="•"/>
            </a:pPr>
            <a:r>
              <a:rPr lang="en-US" sz="2000" dirty="0">
                <a:latin typeface="Palatino" pitchFamily="2" charset="77"/>
                <a:ea typeface="Palatino" pitchFamily="2" charset="77"/>
              </a:rPr>
              <a:t>The cell maintains it and the organism's survival by using </a:t>
            </a:r>
            <a:r>
              <a:rPr lang="en-US" sz="2000" b="1" dirty="0">
                <a:latin typeface="Palatino" pitchFamily="2" charset="77"/>
                <a:ea typeface="Palatino" pitchFamily="2" charset="77"/>
              </a:rPr>
              <a:t>proteins</a:t>
            </a:r>
            <a:r>
              <a:rPr lang="en-US" sz="2000" dirty="0">
                <a:latin typeface="Palatino" pitchFamily="2" charset="77"/>
                <a:ea typeface="Palatino" pitchFamily="2" charset="77"/>
              </a:rPr>
              <a:t> to do work</a:t>
            </a:r>
          </a:p>
          <a:p>
            <a:pPr algn="just">
              <a:lnSpc>
                <a:spcPct val="150000"/>
              </a:lnSpc>
            </a:pPr>
            <a:endParaRPr lang="en-US" sz="2000" dirty="0">
              <a:latin typeface="Palatino" pitchFamily="2" charset="77"/>
              <a:ea typeface="Palatino" pitchFamily="2" charset="77"/>
            </a:endParaRPr>
          </a:p>
          <a:p>
            <a:pPr marL="285750" indent="-285750" algn="just">
              <a:lnSpc>
                <a:spcPct val="150000"/>
              </a:lnSpc>
              <a:buFont typeface="Arial" panose="020B0604020202020204" pitchFamily="34" charset="0"/>
              <a:buChar char="•"/>
            </a:pPr>
            <a:endParaRPr lang="en-US" sz="2000" dirty="0">
              <a:latin typeface="Palatino" pitchFamily="2" charset="77"/>
              <a:ea typeface="Palatino" pitchFamily="2" charset="77"/>
            </a:endParaRPr>
          </a:p>
        </p:txBody>
      </p:sp>
      <p:sp>
        <p:nvSpPr>
          <p:cNvPr id="7" name="Title 1">
            <a:extLst>
              <a:ext uri="{FF2B5EF4-FFF2-40B4-BE49-F238E27FC236}">
                <a16:creationId xmlns:a16="http://schemas.microsoft.com/office/drawing/2014/main" id="{CB9DAD8D-7E18-D5A9-800E-A223A153BBB6}"/>
              </a:ext>
            </a:extLst>
          </p:cNvPr>
          <p:cNvSpPr>
            <a:spLocks noGrp="1"/>
          </p:cNvSpPr>
          <p:nvPr>
            <p:ph type="title"/>
          </p:nvPr>
        </p:nvSpPr>
        <p:spPr>
          <a:xfrm>
            <a:off x="838200" y="276637"/>
            <a:ext cx="10515600" cy="1325563"/>
          </a:xfrm>
        </p:spPr>
        <p:txBody>
          <a:bodyPr>
            <a:normAutofit/>
          </a:bodyPr>
          <a:lstStyle/>
          <a:p>
            <a:pPr algn="ctr"/>
            <a:r>
              <a:rPr lang="en-US" sz="4000" b="1" dirty="0">
                <a:latin typeface="Palatino" pitchFamily="2" charset="77"/>
                <a:ea typeface="Palatino" pitchFamily="2" charset="77"/>
                <a:cs typeface="Tahoma" panose="020B0604030504040204" pitchFamily="34" charset="0"/>
              </a:rPr>
              <a:t>Crash Course in Biology</a:t>
            </a:r>
          </a:p>
        </p:txBody>
      </p:sp>
    </p:spTree>
    <p:extLst>
      <p:ext uri="{BB962C8B-B14F-4D97-AF65-F5344CB8AC3E}">
        <p14:creationId xmlns:p14="http://schemas.microsoft.com/office/powerpoint/2010/main" val="3937593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52182B5-DE9F-EFB6-3ECC-043B759FFB58}"/>
              </a:ext>
            </a:extLst>
          </p:cNvPr>
          <p:cNvPicPr>
            <a:picLocks noChangeAspect="1"/>
          </p:cNvPicPr>
          <p:nvPr/>
        </p:nvPicPr>
        <p:blipFill rotWithShape="1">
          <a:blip r:embed="rId2">
            <a:extLst>
              <a:ext uri="{28A0092B-C50C-407E-A947-70E740481C1C}">
                <a14:useLocalDpi xmlns:a14="http://schemas.microsoft.com/office/drawing/2010/main" val="0"/>
              </a:ext>
            </a:extLst>
          </a:blip>
          <a:srcRect t="4159" b="7280"/>
          <a:stretch/>
        </p:blipFill>
        <p:spPr>
          <a:xfrm>
            <a:off x="117987" y="1666974"/>
            <a:ext cx="6268065" cy="4825901"/>
          </a:xfrm>
          <a:prstGeom prst="rect">
            <a:avLst/>
          </a:prstGeom>
        </p:spPr>
      </p:pic>
      <p:sp>
        <p:nvSpPr>
          <p:cNvPr id="17" name="TextBox 16">
            <a:extLst>
              <a:ext uri="{FF2B5EF4-FFF2-40B4-BE49-F238E27FC236}">
                <a16:creationId xmlns:a16="http://schemas.microsoft.com/office/drawing/2014/main" id="{0713F8C6-3FB7-D941-8F7C-B008FDA57396}"/>
              </a:ext>
            </a:extLst>
          </p:cNvPr>
          <p:cNvSpPr txBox="1"/>
          <p:nvPr/>
        </p:nvSpPr>
        <p:spPr>
          <a:xfrm>
            <a:off x="-63375" y="6566501"/>
            <a:ext cx="12255375" cy="338554"/>
          </a:xfrm>
          <a:prstGeom prst="rect">
            <a:avLst/>
          </a:prstGeom>
          <a:noFill/>
        </p:spPr>
        <p:txBody>
          <a:bodyPr wrap="square">
            <a:spAutoFit/>
          </a:bodyPr>
          <a:lstStyle/>
          <a:p>
            <a:r>
              <a:rPr lang="en-US" sz="800" dirty="0"/>
              <a:t>Chow, Christopher , Stein, Wilfred D. , Laskey, Ronald A. , Slack, Jonathan M.W. , </a:t>
            </a:r>
            <a:r>
              <a:rPr lang="en-US" sz="800" dirty="0" err="1"/>
              <a:t>Lodish</a:t>
            </a:r>
            <a:r>
              <a:rPr lang="en-US" sz="800" dirty="0"/>
              <a:t>, Harvey F. , Alberts, Bruce M. , </a:t>
            </a:r>
            <a:r>
              <a:rPr lang="en-US" sz="800" dirty="0" err="1"/>
              <a:t>Bernfield</a:t>
            </a:r>
            <a:r>
              <a:rPr lang="en-US" sz="800" dirty="0"/>
              <a:t>, Merton R. , Cooper, John A. , Cuffe, Michael and </a:t>
            </a:r>
            <a:r>
              <a:rPr lang="en-US" sz="800" dirty="0" err="1"/>
              <a:t>Staehelin</a:t>
            </a:r>
            <a:r>
              <a:rPr lang="en-US" sz="800" dirty="0"/>
              <a:t>, L. Andrew. "cell". </a:t>
            </a:r>
            <a:r>
              <a:rPr lang="en-US" sz="800" i="1" dirty="0"/>
              <a:t>Encyclopedia Britannica</a:t>
            </a:r>
            <a:r>
              <a:rPr lang="en-US" sz="800" dirty="0"/>
              <a:t>, </a:t>
            </a:r>
            <a:r>
              <a:rPr lang="en-US" sz="800" dirty="0">
                <a:hlinkClick r:id="rId3"/>
              </a:rPr>
              <a:t>https://www.britannica.com/science/cell-biology</a:t>
            </a:r>
            <a:r>
              <a:rPr lang="en-US" sz="800" dirty="0"/>
              <a:t>.</a:t>
            </a:r>
          </a:p>
          <a:p>
            <a:r>
              <a:rPr lang="en-US" sz="800" dirty="0"/>
              <a:t>https://</a:t>
            </a:r>
            <a:r>
              <a:rPr lang="en-US" sz="800" dirty="0" err="1"/>
              <a:t>commons.wikimedia.org</a:t>
            </a:r>
            <a:r>
              <a:rPr lang="en-US" sz="800" dirty="0"/>
              <a:t>/wiki/File:DNA_Structure%2BKey%2BLabelled.pn_NoBB.png</a:t>
            </a:r>
          </a:p>
        </p:txBody>
      </p:sp>
      <p:sp>
        <p:nvSpPr>
          <p:cNvPr id="7" name="Title 1">
            <a:extLst>
              <a:ext uri="{FF2B5EF4-FFF2-40B4-BE49-F238E27FC236}">
                <a16:creationId xmlns:a16="http://schemas.microsoft.com/office/drawing/2014/main" id="{CB9DAD8D-7E18-D5A9-800E-A223A153BBB6}"/>
              </a:ext>
            </a:extLst>
          </p:cNvPr>
          <p:cNvSpPr>
            <a:spLocks noGrp="1"/>
          </p:cNvSpPr>
          <p:nvPr>
            <p:ph type="title"/>
          </p:nvPr>
        </p:nvSpPr>
        <p:spPr>
          <a:xfrm>
            <a:off x="838200" y="276637"/>
            <a:ext cx="10515600" cy="1325563"/>
          </a:xfrm>
        </p:spPr>
        <p:txBody>
          <a:bodyPr>
            <a:normAutofit/>
          </a:bodyPr>
          <a:lstStyle/>
          <a:p>
            <a:pPr algn="ctr"/>
            <a:r>
              <a:rPr lang="en-US" sz="4000" b="1" dirty="0">
                <a:latin typeface="Palatino" pitchFamily="2" charset="77"/>
                <a:ea typeface="Palatino" pitchFamily="2" charset="77"/>
                <a:cs typeface="Tahoma" panose="020B0604030504040204" pitchFamily="34" charset="0"/>
              </a:rPr>
              <a:t>Crash Course in Biology</a:t>
            </a:r>
          </a:p>
        </p:txBody>
      </p:sp>
      <p:sp>
        <p:nvSpPr>
          <p:cNvPr id="6" name="TextBox 5">
            <a:extLst>
              <a:ext uri="{FF2B5EF4-FFF2-40B4-BE49-F238E27FC236}">
                <a16:creationId xmlns:a16="http://schemas.microsoft.com/office/drawing/2014/main" id="{96D047AE-6FEC-5D4A-A12B-51407CFA5269}"/>
              </a:ext>
            </a:extLst>
          </p:cNvPr>
          <p:cNvSpPr txBox="1"/>
          <p:nvPr/>
        </p:nvSpPr>
        <p:spPr>
          <a:xfrm>
            <a:off x="6405775" y="1450660"/>
            <a:ext cx="5459153" cy="179472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500" dirty="0">
                <a:latin typeface="Palatino" pitchFamily="2" charset="77"/>
                <a:ea typeface="Palatino" pitchFamily="2" charset="77"/>
              </a:rPr>
              <a:t>The eukaryotic cell is an incredibly complex and delicate structure, refined through millennia of evolution</a:t>
            </a:r>
          </a:p>
          <a:p>
            <a:pPr marL="285750" indent="-285750" algn="just">
              <a:lnSpc>
                <a:spcPct val="150000"/>
              </a:lnSpc>
              <a:buFont typeface="Arial" panose="020B0604020202020204" pitchFamily="34" charset="0"/>
              <a:buChar char="•"/>
            </a:pPr>
            <a:r>
              <a:rPr lang="en-US" sz="1500" dirty="0">
                <a:latin typeface="Palatino" pitchFamily="2" charset="77"/>
                <a:ea typeface="Palatino" pitchFamily="2" charset="77"/>
              </a:rPr>
              <a:t>Every cell contains a copy of the organisms DNA sequence, containing all the information for all required proteins</a:t>
            </a:r>
          </a:p>
          <a:p>
            <a:pPr marL="285750" indent="-285750" algn="just">
              <a:lnSpc>
                <a:spcPct val="150000"/>
              </a:lnSpc>
              <a:buFont typeface="Arial" panose="020B0604020202020204" pitchFamily="34" charset="0"/>
              <a:buChar char="•"/>
            </a:pPr>
            <a:endParaRPr lang="en-US" sz="1500" dirty="0">
              <a:latin typeface="Palatino" pitchFamily="2" charset="77"/>
              <a:ea typeface="Palatino" pitchFamily="2" charset="77"/>
            </a:endParaRPr>
          </a:p>
        </p:txBody>
      </p:sp>
      <p:pic>
        <p:nvPicPr>
          <p:cNvPr id="8" name="Picture 7">
            <a:extLst>
              <a:ext uri="{FF2B5EF4-FFF2-40B4-BE49-F238E27FC236}">
                <a16:creationId xmlns:a16="http://schemas.microsoft.com/office/drawing/2014/main" id="{42904221-F06B-BF1E-2650-6AEC8EA7C5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8237" y="2961110"/>
            <a:ext cx="3665228" cy="3634887"/>
          </a:xfrm>
          <a:prstGeom prst="rect">
            <a:avLst/>
          </a:prstGeom>
        </p:spPr>
      </p:pic>
    </p:spTree>
    <p:extLst>
      <p:ext uri="{BB962C8B-B14F-4D97-AF65-F5344CB8AC3E}">
        <p14:creationId xmlns:p14="http://schemas.microsoft.com/office/powerpoint/2010/main" val="1018924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713F8C6-3FB7-D941-8F7C-B008FDA57396}"/>
              </a:ext>
            </a:extLst>
          </p:cNvPr>
          <p:cNvSpPr txBox="1"/>
          <p:nvPr/>
        </p:nvSpPr>
        <p:spPr>
          <a:xfrm>
            <a:off x="-63375" y="6566501"/>
            <a:ext cx="12255375" cy="338554"/>
          </a:xfrm>
          <a:prstGeom prst="rect">
            <a:avLst/>
          </a:prstGeom>
          <a:noFill/>
        </p:spPr>
        <p:txBody>
          <a:bodyPr wrap="square">
            <a:spAutoFit/>
          </a:bodyPr>
          <a:lstStyle/>
          <a:p>
            <a:r>
              <a:rPr lang="en-US" sz="800" dirty="0"/>
              <a:t>Chow, Christopher , Stein, Wilfred D. , Laskey, Ronald A. , Slack, Jonathan M.W. , </a:t>
            </a:r>
            <a:r>
              <a:rPr lang="en-US" sz="800" dirty="0" err="1"/>
              <a:t>Lodish</a:t>
            </a:r>
            <a:r>
              <a:rPr lang="en-US" sz="800" dirty="0"/>
              <a:t>, Harvey F. , Alberts, Bruce M. , </a:t>
            </a:r>
            <a:r>
              <a:rPr lang="en-US" sz="800" dirty="0" err="1"/>
              <a:t>Bernfield</a:t>
            </a:r>
            <a:r>
              <a:rPr lang="en-US" sz="800" dirty="0"/>
              <a:t>, Merton R. , Cooper, John A. , Cuffe, Michael and </a:t>
            </a:r>
            <a:r>
              <a:rPr lang="en-US" sz="800" dirty="0" err="1"/>
              <a:t>Staehelin</a:t>
            </a:r>
            <a:r>
              <a:rPr lang="en-US" sz="800" dirty="0"/>
              <a:t>, L. Andrew. "cell". </a:t>
            </a:r>
            <a:r>
              <a:rPr lang="en-US" sz="800" i="1" dirty="0"/>
              <a:t>Encyclopedia Britannica</a:t>
            </a:r>
            <a:r>
              <a:rPr lang="en-US" sz="800" dirty="0"/>
              <a:t>, </a:t>
            </a:r>
            <a:r>
              <a:rPr lang="en-US" sz="800" dirty="0">
                <a:hlinkClick r:id="rId2"/>
              </a:rPr>
              <a:t>https://www.britannica.com/science/cell-biology</a:t>
            </a:r>
            <a:r>
              <a:rPr lang="en-US" sz="800" dirty="0"/>
              <a:t>.</a:t>
            </a:r>
          </a:p>
          <a:p>
            <a:r>
              <a:rPr lang="en-US" sz="800" dirty="0"/>
              <a:t>https://</a:t>
            </a:r>
            <a:r>
              <a:rPr lang="en-US" sz="800" dirty="0" err="1"/>
              <a:t>commons.wikimedia.org</a:t>
            </a:r>
            <a:r>
              <a:rPr lang="en-US" sz="800" dirty="0"/>
              <a:t>/wiki/File:DNA_Structure%2BKey%2BLabelled.pn_NoBB.png</a:t>
            </a:r>
          </a:p>
        </p:txBody>
      </p:sp>
      <p:sp>
        <p:nvSpPr>
          <p:cNvPr id="7" name="Title 1">
            <a:extLst>
              <a:ext uri="{FF2B5EF4-FFF2-40B4-BE49-F238E27FC236}">
                <a16:creationId xmlns:a16="http://schemas.microsoft.com/office/drawing/2014/main" id="{CB9DAD8D-7E18-D5A9-800E-A223A153BBB6}"/>
              </a:ext>
            </a:extLst>
          </p:cNvPr>
          <p:cNvSpPr>
            <a:spLocks noGrp="1"/>
          </p:cNvSpPr>
          <p:nvPr>
            <p:ph type="title"/>
          </p:nvPr>
        </p:nvSpPr>
        <p:spPr>
          <a:xfrm>
            <a:off x="838200" y="276637"/>
            <a:ext cx="10515600" cy="1325563"/>
          </a:xfrm>
        </p:spPr>
        <p:txBody>
          <a:bodyPr>
            <a:normAutofit/>
          </a:bodyPr>
          <a:lstStyle/>
          <a:p>
            <a:pPr algn="ctr"/>
            <a:r>
              <a:rPr lang="en-US" sz="4000" b="1" dirty="0">
                <a:latin typeface="Palatino" pitchFamily="2" charset="77"/>
                <a:ea typeface="Palatino" pitchFamily="2" charset="77"/>
                <a:cs typeface="Tahoma" panose="020B0604030504040204" pitchFamily="34" charset="0"/>
              </a:rPr>
              <a:t>Crash Course in Biology</a:t>
            </a:r>
          </a:p>
        </p:txBody>
      </p:sp>
      <p:sp>
        <p:nvSpPr>
          <p:cNvPr id="9" name="TextBox 8">
            <a:extLst>
              <a:ext uri="{FF2B5EF4-FFF2-40B4-BE49-F238E27FC236}">
                <a16:creationId xmlns:a16="http://schemas.microsoft.com/office/drawing/2014/main" id="{5FC8D672-E49D-2C74-186B-FCF55971E370}"/>
              </a:ext>
            </a:extLst>
          </p:cNvPr>
          <p:cNvSpPr txBox="1"/>
          <p:nvPr/>
        </p:nvSpPr>
        <p:spPr>
          <a:xfrm>
            <a:off x="345901" y="5261121"/>
            <a:ext cx="10597110" cy="19082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The well protected DNA is translated to mRNA inside the nucleus, which then disperses around the cell</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3 nucleotides of DNA/mRNA constitute a codon, which provides a translation into a sequence nucleic acids </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Ribosomes in the cell read these mRNA sequences and convert them into a proteins!</a:t>
            </a:r>
          </a:p>
          <a:p>
            <a:pPr>
              <a:lnSpc>
                <a:spcPct val="150000"/>
              </a:lnSpc>
            </a:pPr>
            <a:endParaRPr lang="en-US" sz="1600" dirty="0">
              <a:latin typeface="Palatino" pitchFamily="2" charset="77"/>
              <a:ea typeface="Palatino" pitchFamily="2" charset="77"/>
            </a:endParaRPr>
          </a:p>
          <a:p>
            <a:pPr marL="285750" indent="-285750">
              <a:lnSpc>
                <a:spcPct val="150000"/>
              </a:lnSpc>
              <a:buFont typeface="Arial" panose="020B0604020202020204" pitchFamily="34" charset="0"/>
              <a:buChar char="•"/>
            </a:pPr>
            <a:endParaRPr lang="en-US" sz="1600" dirty="0">
              <a:latin typeface="Palatino" pitchFamily="2" charset="77"/>
              <a:ea typeface="Palatino" pitchFamily="2" charset="77"/>
            </a:endParaRPr>
          </a:p>
        </p:txBody>
      </p:sp>
      <p:grpSp>
        <p:nvGrpSpPr>
          <p:cNvPr id="10" name="Group 9">
            <a:extLst>
              <a:ext uri="{FF2B5EF4-FFF2-40B4-BE49-F238E27FC236}">
                <a16:creationId xmlns:a16="http://schemas.microsoft.com/office/drawing/2014/main" id="{AC330C76-70A4-9658-0862-415C65874D83}"/>
              </a:ext>
            </a:extLst>
          </p:cNvPr>
          <p:cNvGrpSpPr/>
          <p:nvPr/>
        </p:nvGrpSpPr>
        <p:grpSpPr>
          <a:xfrm>
            <a:off x="0" y="1769373"/>
            <a:ext cx="3988080" cy="3048547"/>
            <a:chOff x="8478665" y="607209"/>
            <a:chExt cx="3665051" cy="2821791"/>
          </a:xfrm>
        </p:grpSpPr>
        <p:pic>
          <p:nvPicPr>
            <p:cNvPr id="11" name="Picture 10">
              <a:extLst>
                <a:ext uri="{FF2B5EF4-FFF2-40B4-BE49-F238E27FC236}">
                  <a16:creationId xmlns:a16="http://schemas.microsoft.com/office/drawing/2014/main" id="{E5C85977-FE5C-130F-C985-D4D169ECF112}"/>
                </a:ext>
              </a:extLst>
            </p:cNvPr>
            <p:cNvPicPr>
              <a:picLocks noChangeAspect="1"/>
            </p:cNvPicPr>
            <p:nvPr/>
          </p:nvPicPr>
          <p:blipFill rotWithShape="1">
            <a:blip r:embed="rId3">
              <a:extLst>
                <a:ext uri="{28A0092B-C50C-407E-A947-70E740481C1C}">
                  <a14:useLocalDpi xmlns:a14="http://schemas.microsoft.com/office/drawing/2010/main" val="0"/>
                </a:ext>
              </a:extLst>
            </a:blip>
            <a:srcRect t="4159" b="7280"/>
            <a:stretch/>
          </p:blipFill>
          <p:spPr>
            <a:xfrm>
              <a:off x="8478665" y="607209"/>
              <a:ext cx="3665051" cy="2821791"/>
            </a:xfrm>
            <a:prstGeom prst="rect">
              <a:avLst/>
            </a:prstGeom>
          </p:spPr>
        </p:pic>
        <p:sp>
          <p:nvSpPr>
            <p:cNvPr id="12" name="Rectangle 11">
              <a:extLst>
                <a:ext uri="{FF2B5EF4-FFF2-40B4-BE49-F238E27FC236}">
                  <a16:creationId xmlns:a16="http://schemas.microsoft.com/office/drawing/2014/main" id="{7CACD77B-DDF8-2EAE-3338-6EDB1DBC3E63}"/>
                </a:ext>
              </a:extLst>
            </p:cNvPr>
            <p:cNvSpPr/>
            <p:nvPr/>
          </p:nvSpPr>
          <p:spPr>
            <a:xfrm>
              <a:off x="10098695" y="658992"/>
              <a:ext cx="626225" cy="1238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C97B8457-9300-1CAA-E5FA-FE38DA17FC79}"/>
              </a:ext>
            </a:extLst>
          </p:cNvPr>
          <p:cNvGrpSpPr/>
          <p:nvPr/>
        </p:nvGrpSpPr>
        <p:grpSpPr>
          <a:xfrm>
            <a:off x="7837112" y="1175858"/>
            <a:ext cx="4391120" cy="4248664"/>
            <a:chOff x="5099849" y="1122599"/>
            <a:chExt cx="4407246" cy="4341137"/>
          </a:xfrm>
        </p:grpSpPr>
        <p:pic>
          <p:nvPicPr>
            <p:cNvPr id="14" name="Picture 13">
              <a:extLst>
                <a:ext uri="{FF2B5EF4-FFF2-40B4-BE49-F238E27FC236}">
                  <a16:creationId xmlns:a16="http://schemas.microsoft.com/office/drawing/2014/main" id="{68EB4A3F-BE5F-A435-8245-2CF1F9DD8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9849" y="1122599"/>
              <a:ext cx="4407246" cy="4341137"/>
            </a:xfrm>
            <a:prstGeom prst="rect">
              <a:avLst/>
            </a:prstGeom>
          </p:spPr>
        </p:pic>
        <p:sp>
          <p:nvSpPr>
            <p:cNvPr id="16" name="Rectangle 15">
              <a:extLst>
                <a:ext uri="{FF2B5EF4-FFF2-40B4-BE49-F238E27FC236}">
                  <a16:creationId xmlns:a16="http://schemas.microsoft.com/office/drawing/2014/main" id="{DA2642F0-13B2-C662-0EC6-04D06938B283}"/>
                </a:ext>
              </a:extLst>
            </p:cNvPr>
            <p:cNvSpPr/>
            <p:nvPr/>
          </p:nvSpPr>
          <p:spPr>
            <a:xfrm>
              <a:off x="8655113" y="4897925"/>
              <a:ext cx="805758" cy="4501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2AC70D7D-2C0E-8FBE-765D-19E49EC223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33" y="1636675"/>
            <a:ext cx="3493767" cy="3532760"/>
          </a:xfrm>
          <a:prstGeom prst="rect">
            <a:avLst/>
          </a:prstGeom>
        </p:spPr>
      </p:pic>
    </p:spTree>
    <p:extLst>
      <p:ext uri="{BB962C8B-B14F-4D97-AF65-F5344CB8AC3E}">
        <p14:creationId xmlns:p14="http://schemas.microsoft.com/office/powerpoint/2010/main" val="3273432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B9DAD8D-7E18-D5A9-800E-A223A153BBB6}"/>
              </a:ext>
            </a:extLst>
          </p:cNvPr>
          <p:cNvSpPr>
            <a:spLocks noGrp="1"/>
          </p:cNvSpPr>
          <p:nvPr>
            <p:ph type="title"/>
          </p:nvPr>
        </p:nvSpPr>
        <p:spPr>
          <a:xfrm>
            <a:off x="838200" y="276637"/>
            <a:ext cx="10515600" cy="1325563"/>
          </a:xfrm>
        </p:spPr>
        <p:txBody>
          <a:bodyPr>
            <a:normAutofit/>
          </a:bodyPr>
          <a:lstStyle/>
          <a:p>
            <a:pPr algn="ctr"/>
            <a:r>
              <a:rPr lang="en-US" sz="4000" b="1" dirty="0">
                <a:latin typeface="Palatino" pitchFamily="2" charset="77"/>
                <a:ea typeface="Palatino" pitchFamily="2" charset="77"/>
                <a:cs typeface="Tahoma" panose="020B0604030504040204" pitchFamily="34" charset="0"/>
              </a:rPr>
              <a:t>Crash Course in Biology</a:t>
            </a:r>
          </a:p>
        </p:txBody>
      </p:sp>
      <p:pic>
        <p:nvPicPr>
          <p:cNvPr id="15" name="Picture 14">
            <a:extLst>
              <a:ext uri="{FF2B5EF4-FFF2-40B4-BE49-F238E27FC236}">
                <a16:creationId xmlns:a16="http://schemas.microsoft.com/office/drawing/2014/main" id="{E7D8F4E6-FA88-68B0-6000-C51D003362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6852"/>
            <a:ext cx="5486400" cy="5486400"/>
          </a:xfrm>
          <a:prstGeom prst="rect">
            <a:avLst/>
          </a:prstGeom>
        </p:spPr>
      </p:pic>
      <p:pic>
        <p:nvPicPr>
          <p:cNvPr id="19" name="Picture 18">
            <a:extLst>
              <a:ext uri="{FF2B5EF4-FFF2-40B4-BE49-F238E27FC236}">
                <a16:creationId xmlns:a16="http://schemas.microsoft.com/office/drawing/2014/main" id="{F2311088-8CC9-2661-A63F-1F7E5D51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0688"/>
            <a:ext cx="4906297" cy="4063027"/>
          </a:xfrm>
          <a:prstGeom prst="rect">
            <a:avLst/>
          </a:prstGeom>
        </p:spPr>
      </p:pic>
      <p:sp>
        <p:nvSpPr>
          <p:cNvPr id="20" name="TextBox 19">
            <a:extLst>
              <a:ext uri="{FF2B5EF4-FFF2-40B4-BE49-F238E27FC236}">
                <a16:creationId xmlns:a16="http://schemas.microsoft.com/office/drawing/2014/main" id="{ED6D9D0E-129D-4E08-198D-0CC25175330F}"/>
              </a:ext>
            </a:extLst>
          </p:cNvPr>
          <p:cNvSpPr txBox="1"/>
          <p:nvPr/>
        </p:nvSpPr>
        <p:spPr>
          <a:xfrm>
            <a:off x="6096000" y="5781577"/>
            <a:ext cx="6026590" cy="888705"/>
          </a:xfrm>
          <a:prstGeom prst="rect">
            <a:avLst/>
          </a:prstGeom>
          <a:noFill/>
        </p:spPr>
        <p:txBody>
          <a:bodyPr wrap="square" rtlCol="0">
            <a:spAutoFit/>
          </a:bodyPr>
          <a:lstStyle/>
          <a:p>
            <a:pPr>
              <a:lnSpc>
                <a:spcPct val="150000"/>
              </a:lnSpc>
            </a:pPr>
            <a:r>
              <a:rPr lang="en-US" dirty="0">
                <a:latin typeface="Palatino" pitchFamily="2" charset="77"/>
                <a:ea typeface="Palatino" pitchFamily="2" charset="77"/>
              </a:rPr>
              <a:t>If we can accept this incredibly high level overview, we can move forward to the interesting stuff!</a:t>
            </a:r>
          </a:p>
        </p:txBody>
      </p:sp>
    </p:spTree>
    <p:extLst>
      <p:ext uri="{BB962C8B-B14F-4D97-AF65-F5344CB8AC3E}">
        <p14:creationId xmlns:p14="http://schemas.microsoft.com/office/powerpoint/2010/main" val="405429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B9DAD8D-7E18-D5A9-800E-A223A153BBB6}"/>
              </a:ext>
            </a:extLst>
          </p:cNvPr>
          <p:cNvSpPr>
            <a:spLocks noGrp="1"/>
          </p:cNvSpPr>
          <p:nvPr>
            <p:ph type="title"/>
          </p:nvPr>
        </p:nvSpPr>
        <p:spPr>
          <a:xfrm>
            <a:off x="838200" y="276637"/>
            <a:ext cx="10515600" cy="1325563"/>
          </a:xfrm>
        </p:spPr>
        <p:txBody>
          <a:bodyPr>
            <a:normAutofit/>
          </a:bodyPr>
          <a:lstStyle/>
          <a:p>
            <a:pPr algn="ctr"/>
            <a:r>
              <a:rPr lang="en-US" sz="4000" b="1" dirty="0">
                <a:latin typeface="Palatino" pitchFamily="2" charset="77"/>
                <a:ea typeface="Palatino" pitchFamily="2" charset="77"/>
                <a:cs typeface="Tahoma" panose="020B0604030504040204" pitchFamily="34" charset="0"/>
              </a:rPr>
              <a:t>Crash Course in Biology – Amino acids</a:t>
            </a:r>
          </a:p>
        </p:txBody>
      </p:sp>
      <p:pic>
        <p:nvPicPr>
          <p:cNvPr id="6" name="Picture 5">
            <a:extLst>
              <a:ext uri="{FF2B5EF4-FFF2-40B4-BE49-F238E27FC236}">
                <a16:creationId xmlns:a16="http://schemas.microsoft.com/office/drawing/2014/main" id="{F88ED640-7D2C-EBD8-0F28-B78D06FD5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9200"/>
            <a:ext cx="6725266" cy="5380212"/>
          </a:xfrm>
          <a:prstGeom prst="rect">
            <a:avLst/>
          </a:prstGeom>
        </p:spPr>
      </p:pic>
      <p:sp>
        <p:nvSpPr>
          <p:cNvPr id="8" name="TextBox 7">
            <a:extLst>
              <a:ext uri="{FF2B5EF4-FFF2-40B4-BE49-F238E27FC236}">
                <a16:creationId xmlns:a16="http://schemas.microsoft.com/office/drawing/2014/main" id="{95AA2B1C-8A8B-2727-F93B-9EE33EB05A1E}"/>
              </a:ext>
            </a:extLst>
          </p:cNvPr>
          <p:cNvSpPr txBox="1"/>
          <p:nvPr/>
        </p:nvSpPr>
        <p:spPr>
          <a:xfrm>
            <a:off x="-81480" y="6640241"/>
            <a:ext cx="9442764" cy="215444"/>
          </a:xfrm>
          <a:prstGeom prst="rect">
            <a:avLst/>
          </a:prstGeom>
          <a:noFill/>
        </p:spPr>
        <p:txBody>
          <a:bodyPr wrap="square" rtlCol="0">
            <a:spAutoFit/>
          </a:bodyPr>
          <a:lstStyle/>
          <a:p>
            <a:r>
              <a:rPr lang="en-US" sz="800" dirty="0"/>
              <a:t>By </a:t>
            </a:r>
            <a:r>
              <a:rPr lang="en-US" sz="800" dirty="0" err="1"/>
              <a:t>TungstenEinsteinium</a:t>
            </a:r>
            <a:r>
              <a:rPr lang="en-US" sz="800" dirty="0"/>
              <a:t> - Own work, CC BY-SA 4.0, https://commons.wikimedia.org/w/index.php?curid=117005436</a:t>
            </a:r>
          </a:p>
        </p:txBody>
      </p:sp>
      <p:grpSp>
        <p:nvGrpSpPr>
          <p:cNvPr id="9" name="Group 8">
            <a:extLst>
              <a:ext uri="{FF2B5EF4-FFF2-40B4-BE49-F238E27FC236}">
                <a16:creationId xmlns:a16="http://schemas.microsoft.com/office/drawing/2014/main" id="{38DCCB5E-A4B1-E7A2-E08D-051EBB640F64}"/>
              </a:ext>
            </a:extLst>
          </p:cNvPr>
          <p:cNvGrpSpPr/>
          <p:nvPr/>
        </p:nvGrpSpPr>
        <p:grpSpPr>
          <a:xfrm>
            <a:off x="7906737" y="1136971"/>
            <a:ext cx="3447063" cy="3335234"/>
            <a:chOff x="5099849" y="1122599"/>
            <a:chExt cx="4407246" cy="4341137"/>
          </a:xfrm>
        </p:grpSpPr>
        <p:pic>
          <p:nvPicPr>
            <p:cNvPr id="10" name="Picture 9">
              <a:extLst>
                <a:ext uri="{FF2B5EF4-FFF2-40B4-BE49-F238E27FC236}">
                  <a16:creationId xmlns:a16="http://schemas.microsoft.com/office/drawing/2014/main" id="{95872D4E-9FDF-7108-0F75-1D0655F3B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9849" y="1122599"/>
              <a:ext cx="4407246" cy="4341137"/>
            </a:xfrm>
            <a:prstGeom prst="rect">
              <a:avLst/>
            </a:prstGeom>
          </p:spPr>
        </p:pic>
        <p:sp>
          <p:nvSpPr>
            <p:cNvPr id="11" name="Rectangle 10">
              <a:extLst>
                <a:ext uri="{FF2B5EF4-FFF2-40B4-BE49-F238E27FC236}">
                  <a16:creationId xmlns:a16="http://schemas.microsoft.com/office/drawing/2014/main" id="{5A75978D-3BBA-D055-CDC7-D2A18DD59B2D}"/>
                </a:ext>
              </a:extLst>
            </p:cNvPr>
            <p:cNvSpPr/>
            <p:nvPr/>
          </p:nvSpPr>
          <p:spPr>
            <a:xfrm>
              <a:off x="8655113" y="4897925"/>
              <a:ext cx="805758" cy="4501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C7F9E2DA-0E7A-B915-463B-6301A96C8870}"/>
              </a:ext>
            </a:extLst>
          </p:cNvPr>
          <p:cNvSpPr txBox="1"/>
          <p:nvPr/>
        </p:nvSpPr>
        <p:spPr>
          <a:xfrm>
            <a:off x="6808348" y="4971447"/>
            <a:ext cx="5221089" cy="11695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Predicting a proteins function from its amino acid sequence is one of the most important unsolved problems in science</a:t>
            </a:r>
          </a:p>
        </p:txBody>
      </p:sp>
    </p:spTree>
    <p:extLst>
      <p:ext uri="{BB962C8B-B14F-4D97-AF65-F5344CB8AC3E}">
        <p14:creationId xmlns:p14="http://schemas.microsoft.com/office/powerpoint/2010/main" val="1566103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1714</TotalTime>
  <Words>4047</Words>
  <Application>Microsoft Macintosh PowerPoint</Application>
  <PresentationFormat>Widescreen</PresentationFormat>
  <Paragraphs>433</Paragraphs>
  <Slides>41</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Arial,Sans-Serif</vt:lpstr>
      <vt:lpstr>Calibri</vt:lpstr>
      <vt:lpstr>Calibri Light</vt:lpstr>
      <vt:lpstr>Cambria Math</vt:lpstr>
      <vt:lpstr>Helvetica</vt:lpstr>
      <vt:lpstr>OCRB</vt:lpstr>
      <vt:lpstr>Palatino</vt:lpstr>
      <vt:lpstr>Office Theme</vt:lpstr>
      <vt:lpstr>Introduction to Biomolecular Simulations</vt:lpstr>
      <vt:lpstr>Install PyMol</vt:lpstr>
      <vt:lpstr>Introduction to Biomolecular Simulations Theoretical Background</vt:lpstr>
      <vt:lpstr>Introduction to Biomolecular Simulations Practical session</vt:lpstr>
      <vt:lpstr>Crash Course in Biology</vt:lpstr>
      <vt:lpstr>Crash Course in Biology</vt:lpstr>
      <vt:lpstr>Crash Course in Biology</vt:lpstr>
      <vt:lpstr>Crash Course in Biology</vt:lpstr>
      <vt:lpstr>Crash Course in Biology – Amino acids</vt:lpstr>
      <vt:lpstr>What can we simulate? What sort of question can we ask?</vt:lpstr>
      <vt:lpstr>Preparing a Biomolecular Simulation</vt:lpstr>
      <vt:lpstr>Input Structures</vt:lpstr>
      <vt:lpstr>Input Coordinates</vt:lpstr>
      <vt:lpstr>PowerPoint Presentation</vt:lpstr>
      <vt:lpstr>Quality Checks for Structures</vt:lpstr>
      <vt:lpstr>Basics of Molecular Dynamics Simulations</vt:lpstr>
      <vt:lpstr>Basics of Molecular Dynamics Simulations</vt:lpstr>
      <vt:lpstr>Protein-Ligand Complex</vt:lpstr>
      <vt:lpstr>Water Models</vt:lpstr>
      <vt:lpstr>CHARMM Protein Force Fields</vt:lpstr>
      <vt:lpstr>CMAP Energy Corrections</vt:lpstr>
      <vt:lpstr>AMBER Protein Force Fields</vt:lpstr>
      <vt:lpstr>Small Organic Molecules Force Fields</vt:lpstr>
      <vt:lpstr>Derivation of Dihedral Parameters</vt:lpstr>
      <vt:lpstr>RESP Charge Fitting</vt:lpstr>
      <vt:lpstr>Force Field Parameters</vt:lpstr>
      <vt:lpstr>Overview of Molecular Dynamics Engines</vt:lpstr>
      <vt:lpstr>Any questions?  https://www.ccpbiosim.ac.uk/events/upcoming/eventdetail/145/-/training-week-2022</vt:lpstr>
      <vt:lpstr>AlphaFold and the protein structure prediction problem</vt:lpstr>
      <vt:lpstr>AlphaFold and the protein structure prediction problem</vt:lpstr>
      <vt:lpstr>AlphaFold and the protein structure prediction problem</vt:lpstr>
      <vt:lpstr>AlphaFold and the protein structure prediction problem</vt:lpstr>
      <vt:lpstr>AlphaFold Case Study: BRAF</vt:lpstr>
      <vt:lpstr>AlphaFold Case Study: BRAF</vt:lpstr>
      <vt:lpstr>AlphaFold Case Study: BRAF</vt:lpstr>
      <vt:lpstr>The Pitfalls of AlphaFold</vt:lpstr>
      <vt:lpstr>The Pitfalls of AlphaFold</vt:lpstr>
      <vt:lpstr>The Pitfalls of AlphaFold</vt:lpstr>
      <vt:lpstr>CDK2 – Cyclin-Dependent Kinase 2</vt:lpstr>
      <vt:lpstr>GPI-CD59 in Plasma Membrane</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biomolecular simulations</dc:title>
  <dc:creator>Dos Santos Morado, Joao</dc:creator>
  <cp:lastModifiedBy>Dos Santos Morado, Joao</cp:lastModifiedBy>
  <cp:revision>135</cp:revision>
  <dcterms:created xsi:type="dcterms:W3CDTF">2022-07-24T12:14:25Z</dcterms:created>
  <dcterms:modified xsi:type="dcterms:W3CDTF">2022-07-26T07:53:39Z</dcterms:modified>
</cp:coreProperties>
</file>